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0"/>
  </p:notesMasterIdLst>
  <p:sldIdLst>
    <p:sldId id="256" r:id="rId4"/>
    <p:sldId id="295" r:id="rId5"/>
    <p:sldId id="299" r:id="rId6"/>
    <p:sldId id="298" r:id="rId7"/>
    <p:sldId id="297" r:id="rId8"/>
    <p:sldId id="296" r:id="rId9"/>
  </p:sldIdLst>
  <p:sldSz cx="10691813" cy="7559675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66CC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29" autoAdjust="0"/>
  </p:normalViewPr>
  <p:slideViewPr>
    <p:cSldViewPr>
      <p:cViewPr varScale="1">
        <p:scale>
          <a:sx n="98" d="100"/>
          <a:sy n="98" d="100"/>
        </p:scale>
        <p:origin x="1500" y="96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44563" y="812800"/>
            <a:ext cx="5670550" cy="40100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GB" sz="2400" b="0" strike="noStrike" spc="-1">
                <a:solidFill>
                  <a:srgbClr val="000000"/>
                </a:solidFill>
                <a:latin typeface="XO Oriel"/>
              </a:rPr>
              <a:t>Для перемещения страницы щёлкните мышью</a:t>
            </a: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XO Oriel"/>
              </a:rPr>
              <a:t>Для правки формата примечаний щёлкните мышью</a:t>
            </a:r>
          </a:p>
        </p:txBody>
      </p:sp>
      <p:sp>
        <p:nvSpPr>
          <p:cNvPr id="16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164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65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66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C717F384-3B2A-4874-A8A7-A62C5EB46083}" type="slidenum">
              <a:rPr lang="ru-RU" sz="1400" b="0" strike="noStrike" spc="-1">
                <a:latin typeface="Times New Roman"/>
              </a:rPr>
              <a:pPr algn="r"/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979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66763" y="754063"/>
            <a:ext cx="5264150" cy="3722687"/>
          </a:xfrm>
          <a:prstGeom prst="rect">
            <a:avLst/>
          </a:prstGeom>
        </p:spPr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679320" y="4714921"/>
            <a:ext cx="5433480" cy="4463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000" b="0" strike="noStrike" spc="-1">
              <a:latin typeface="XO Oriel"/>
            </a:endParaRPr>
          </a:p>
        </p:txBody>
      </p:sp>
      <p:sp>
        <p:nvSpPr>
          <p:cNvPr id="300" name="CustomShape 3"/>
          <p:cNvSpPr/>
          <p:nvPr/>
        </p:nvSpPr>
        <p:spPr>
          <a:xfrm>
            <a:off x="3851280" y="9428040"/>
            <a:ext cx="2941200" cy="49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B51D52F3-0EE2-44C7-997C-1E7B5B09A858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100000"/>
                </a:lnSpc>
              </a:pPr>
              <a:t>2</a:t>
            </a:fld>
            <a:endParaRPr lang="ru-RU" sz="1200" b="0" strike="noStrike" spc="-1">
              <a:latin typeface="XO Oriel"/>
            </a:endParaRPr>
          </a:p>
        </p:txBody>
      </p:sp>
    </p:spTree>
    <p:extLst>
      <p:ext uri="{BB962C8B-B14F-4D97-AF65-F5344CB8AC3E}">
        <p14:creationId xmlns:p14="http://schemas.microsoft.com/office/powerpoint/2010/main" val="3114406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66763" y="754063"/>
            <a:ext cx="5264150" cy="3722687"/>
          </a:xfrm>
          <a:prstGeom prst="rect">
            <a:avLst/>
          </a:prstGeom>
        </p:spPr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679320" y="4714921"/>
            <a:ext cx="5433480" cy="4463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000" b="0" strike="noStrike" spc="-1" dirty="0">
              <a:latin typeface="XO Oriel"/>
            </a:endParaRPr>
          </a:p>
        </p:txBody>
      </p:sp>
      <p:sp>
        <p:nvSpPr>
          <p:cNvPr id="300" name="CustomShape 3"/>
          <p:cNvSpPr/>
          <p:nvPr/>
        </p:nvSpPr>
        <p:spPr>
          <a:xfrm>
            <a:off x="3851280" y="9428040"/>
            <a:ext cx="2941200" cy="49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B51D52F3-0EE2-44C7-997C-1E7B5B09A858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100000"/>
                </a:lnSpc>
              </a:pPr>
              <a:t>3</a:t>
            </a:fld>
            <a:endParaRPr lang="ru-RU" sz="1200" b="0" strike="noStrike" spc="-1">
              <a:latin typeface="XO Oriel"/>
            </a:endParaRPr>
          </a:p>
        </p:txBody>
      </p:sp>
    </p:spTree>
    <p:extLst>
      <p:ext uri="{BB962C8B-B14F-4D97-AF65-F5344CB8AC3E}">
        <p14:creationId xmlns:p14="http://schemas.microsoft.com/office/powerpoint/2010/main" val="1951735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prstGeom prst="rect">
            <a:avLst/>
          </a:prstGeom>
        </p:spPr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679320" y="4714921"/>
            <a:ext cx="5433480" cy="4462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000" b="0" strike="noStrike" spc="-1">
              <a:latin typeface="XO Oriel"/>
            </a:endParaRPr>
          </a:p>
        </p:txBody>
      </p:sp>
      <p:sp>
        <p:nvSpPr>
          <p:cNvPr id="317" name="CustomShape 3"/>
          <p:cNvSpPr/>
          <p:nvPr/>
        </p:nvSpPr>
        <p:spPr>
          <a:xfrm>
            <a:off x="3851280" y="9428040"/>
            <a:ext cx="2941200" cy="49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794D7665-D830-4D49-8393-676FC9BE71CB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100000"/>
                </a:lnSpc>
              </a:pPr>
              <a:t>4</a:t>
            </a:fld>
            <a:endParaRPr lang="ru-RU" sz="1200" b="0" strike="noStrike" spc="-1">
              <a:latin typeface="XO Oriel"/>
            </a:endParaRPr>
          </a:p>
        </p:txBody>
      </p:sp>
    </p:spTree>
    <p:extLst>
      <p:ext uri="{BB962C8B-B14F-4D97-AF65-F5344CB8AC3E}">
        <p14:creationId xmlns:p14="http://schemas.microsoft.com/office/powerpoint/2010/main" val="1749344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66763" y="754063"/>
            <a:ext cx="5264150" cy="3722687"/>
          </a:xfrm>
          <a:prstGeom prst="rect">
            <a:avLst/>
          </a:prstGeom>
        </p:spPr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679320" y="4714921"/>
            <a:ext cx="5433480" cy="4463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000" b="0" strike="noStrike" spc="-1">
              <a:latin typeface="XO Oriel"/>
            </a:endParaRPr>
          </a:p>
        </p:txBody>
      </p:sp>
      <p:sp>
        <p:nvSpPr>
          <p:cNvPr id="300" name="CustomShape 3"/>
          <p:cNvSpPr/>
          <p:nvPr/>
        </p:nvSpPr>
        <p:spPr>
          <a:xfrm>
            <a:off x="3851280" y="9428040"/>
            <a:ext cx="2941200" cy="49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B51D52F3-0EE2-44C7-997C-1E7B5B09A858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100000"/>
                </a:lnSpc>
              </a:pPr>
              <a:t>5</a:t>
            </a:fld>
            <a:endParaRPr lang="ru-RU" sz="1200" b="0" strike="noStrike" spc="-1">
              <a:latin typeface="XO Oriel"/>
            </a:endParaRPr>
          </a:p>
        </p:txBody>
      </p:sp>
    </p:spTree>
    <p:extLst>
      <p:ext uri="{BB962C8B-B14F-4D97-AF65-F5344CB8AC3E}">
        <p14:creationId xmlns:p14="http://schemas.microsoft.com/office/powerpoint/2010/main" val="290029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prstGeom prst="rect">
            <a:avLst/>
          </a:prstGeom>
        </p:spPr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679320" y="4714921"/>
            <a:ext cx="5433480" cy="4462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000" b="0" strike="noStrike" spc="-1">
              <a:latin typeface="XO Oriel"/>
            </a:endParaRPr>
          </a:p>
        </p:txBody>
      </p:sp>
      <p:sp>
        <p:nvSpPr>
          <p:cNvPr id="317" name="CustomShape 3"/>
          <p:cNvSpPr/>
          <p:nvPr/>
        </p:nvSpPr>
        <p:spPr>
          <a:xfrm>
            <a:off x="3851280" y="9428040"/>
            <a:ext cx="2941200" cy="49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794D7665-D830-4D49-8393-676FC9BE71CB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100000"/>
                </a:lnSpc>
              </a:pPr>
              <a:t>6</a:t>
            </a:fld>
            <a:endParaRPr lang="ru-RU" sz="1200" b="0" strike="noStrike" spc="-1">
              <a:latin typeface="XO Oriel"/>
            </a:endParaRPr>
          </a:p>
        </p:txBody>
      </p:sp>
    </p:spTree>
    <p:extLst>
      <p:ext uri="{BB962C8B-B14F-4D97-AF65-F5344CB8AC3E}">
        <p14:creationId xmlns:p14="http://schemas.microsoft.com/office/powerpoint/2010/main" val="302746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787560" y="176868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7041240" y="176868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34240" y="405864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787560" y="405864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7041240" y="405864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689040" y="585720"/>
            <a:ext cx="9307080" cy="5291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787560" y="176868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7041240" y="176868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534240" y="405864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787560" y="405864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7041240" y="405864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ubTitle"/>
          </p:nvPr>
        </p:nvSpPr>
        <p:spPr>
          <a:xfrm>
            <a:off x="689040" y="585720"/>
            <a:ext cx="9307080" cy="5291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5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3787560" y="176868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7041240" y="176868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534240" y="405864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6"/>
          <p:cNvSpPr>
            <a:spLocks noGrp="1"/>
          </p:cNvSpPr>
          <p:nvPr>
            <p:ph type="body"/>
          </p:nvPr>
        </p:nvSpPr>
        <p:spPr>
          <a:xfrm>
            <a:off x="3787560" y="405864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7"/>
          <p:cNvSpPr>
            <a:spLocks noGrp="1"/>
          </p:cNvSpPr>
          <p:nvPr>
            <p:ph type="body"/>
          </p:nvPr>
        </p:nvSpPr>
        <p:spPr>
          <a:xfrm>
            <a:off x="7041240" y="405864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89040" y="585720"/>
            <a:ext cx="9307080" cy="5291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58960" y="631800"/>
            <a:ext cx="8972280" cy="1139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lnSpc>
                <a:spcPct val="93000"/>
              </a:lnSpc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Образец заголовка</a:t>
            </a:r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7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lnSpc>
                <a:spcPct val="93000"/>
              </a:lnSpc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Образец заголовка</a:t>
            </a:r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89040" y="1955880"/>
            <a:ext cx="360000" cy="360000"/>
          </a:xfrm>
          <a:prstGeom prst="rect">
            <a:avLst/>
          </a:prstGeom>
        </p:spPr>
        <p:txBody>
          <a:bodyPr lIns="0" tIns="21240" rIns="0" bIns="0">
            <a:noAutofit/>
          </a:bodyPr>
          <a:lstStyle/>
          <a:p>
            <a:pPr marL="343080" indent="-342720">
              <a:lnSpc>
                <a:spcPct val="93000"/>
              </a:lnSpc>
              <a:spcBef>
                <a:spcPts val="1888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  <a:p>
            <a:pPr marL="743040" indent="-285480">
              <a:lnSpc>
                <a:spcPct val="93000"/>
              </a:lnSpc>
              <a:spcBef>
                <a:spcPts val="1514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Второй уровень</a:t>
            </a:r>
          </a:p>
          <a:p>
            <a:pPr marL="1143000" indent="-228240">
              <a:lnSpc>
                <a:spcPct val="93000"/>
              </a:lnSpc>
              <a:spcBef>
                <a:spcPts val="1137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Третий уровень</a:t>
            </a:r>
          </a:p>
          <a:p>
            <a:pPr marL="1600200" indent="-228240">
              <a:lnSpc>
                <a:spcPct val="93000"/>
              </a:lnSpc>
              <a:spcBef>
                <a:spcPts val="751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Четвертый уровень</a:t>
            </a:r>
          </a:p>
          <a:p>
            <a:pPr marL="2057400" indent="-228240">
              <a:lnSpc>
                <a:spcPct val="93000"/>
              </a:lnSpc>
              <a:spcBef>
                <a:spcPts val="374"/>
              </a:spcBef>
            </a:pPr>
            <a:r>
              <a:rPr lang="en-GB" sz="2700" b="0" strike="noStrike" spc="-1">
                <a:solidFill>
                  <a:srgbClr val="000000"/>
                </a:solidFill>
                <a:latin typeface="Arial"/>
              </a:rPr>
              <a:t>Пятый уровень</a:t>
            </a: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765000" y="1955880"/>
            <a:ext cx="360000" cy="360000"/>
          </a:xfrm>
          <a:prstGeom prst="rect">
            <a:avLst/>
          </a:prstGeom>
        </p:spPr>
        <p:txBody>
          <a:bodyPr lIns="0" tIns="21240" rIns="0" bIns="0">
            <a:noAutofit/>
          </a:bodyPr>
          <a:lstStyle/>
          <a:p>
            <a:pPr marL="343080" indent="-342720">
              <a:lnSpc>
                <a:spcPct val="93000"/>
              </a:lnSpc>
              <a:spcBef>
                <a:spcPts val="1888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  <a:p>
            <a:pPr marL="743040" indent="-285480">
              <a:lnSpc>
                <a:spcPct val="93000"/>
              </a:lnSpc>
              <a:spcBef>
                <a:spcPts val="1514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Второй уровень</a:t>
            </a:r>
          </a:p>
          <a:p>
            <a:pPr marL="1143000" indent="-228240">
              <a:lnSpc>
                <a:spcPct val="93000"/>
              </a:lnSpc>
              <a:spcBef>
                <a:spcPts val="1137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Третий уровень</a:t>
            </a:r>
          </a:p>
          <a:p>
            <a:pPr marL="1600200" indent="-228240">
              <a:lnSpc>
                <a:spcPct val="93000"/>
              </a:lnSpc>
              <a:spcBef>
                <a:spcPts val="751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Четвертый уровень</a:t>
            </a:r>
          </a:p>
          <a:p>
            <a:pPr marL="2057400" indent="-228240">
              <a:lnSpc>
                <a:spcPct val="93000"/>
              </a:lnSpc>
              <a:spcBef>
                <a:spcPts val="374"/>
              </a:spcBef>
            </a:pPr>
            <a:r>
              <a:rPr lang="en-GB" sz="2700" b="0" strike="noStrike" spc="-1">
                <a:solidFill>
                  <a:srgbClr val="000000"/>
                </a:solidFill>
                <a:latin typeface="Arial"/>
              </a:rPr>
              <a:t>Пятый уровень</a:t>
            </a: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89040" y="2031840"/>
            <a:ext cx="360000" cy="360000"/>
          </a:xfrm>
          <a:prstGeom prst="rect">
            <a:avLst/>
          </a:prstGeom>
        </p:spPr>
        <p:txBody>
          <a:bodyPr lIns="0" tIns="21240" rIns="0" bIns="0">
            <a:noAutofit/>
          </a:bodyPr>
          <a:lstStyle/>
          <a:p>
            <a:pPr marL="343080" indent="-342720">
              <a:lnSpc>
                <a:spcPct val="93000"/>
              </a:lnSpc>
              <a:spcBef>
                <a:spcPts val="1888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  <a:p>
            <a:pPr marL="743040" indent="-285480">
              <a:lnSpc>
                <a:spcPct val="93000"/>
              </a:lnSpc>
              <a:spcBef>
                <a:spcPts val="1514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Второй уровень</a:t>
            </a:r>
          </a:p>
          <a:p>
            <a:pPr marL="1143000" indent="-228240">
              <a:lnSpc>
                <a:spcPct val="93000"/>
              </a:lnSpc>
              <a:spcBef>
                <a:spcPts val="1137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Третий уровень</a:t>
            </a:r>
          </a:p>
          <a:p>
            <a:pPr marL="1600200" indent="-228240">
              <a:lnSpc>
                <a:spcPct val="93000"/>
              </a:lnSpc>
              <a:spcBef>
                <a:spcPts val="751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Четвертый уровень</a:t>
            </a:r>
          </a:p>
          <a:p>
            <a:pPr marL="2057400" indent="-228240">
              <a:lnSpc>
                <a:spcPct val="93000"/>
              </a:lnSpc>
              <a:spcBef>
                <a:spcPts val="374"/>
              </a:spcBef>
            </a:pPr>
            <a:r>
              <a:rPr lang="en-GB" sz="2700" b="0" strike="noStrike" spc="-1">
                <a:solidFill>
                  <a:srgbClr val="000000"/>
                </a:solidFill>
                <a:latin typeface="Arial"/>
              </a:rPr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lnSpc>
                <a:spcPct val="93000"/>
              </a:lnSpc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Образец заголовка</a:t>
            </a:r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89040" y="1955880"/>
            <a:ext cx="360000" cy="360000"/>
          </a:xfrm>
          <a:prstGeom prst="rect">
            <a:avLst/>
          </a:prstGeom>
        </p:spPr>
        <p:txBody>
          <a:bodyPr lIns="0" tIns="21240" rIns="0" bIns="0">
            <a:noAutofit/>
          </a:bodyPr>
          <a:lstStyle/>
          <a:p>
            <a:pPr marL="343080" indent="-342720">
              <a:lnSpc>
                <a:spcPct val="93000"/>
              </a:lnSpc>
              <a:spcBef>
                <a:spcPts val="1888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  <a:p>
            <a:pPr marL="743040" indent="-285480">
              <a:lnSpc>
                <a:spcPct val="93000"/>
              </a:lnSpc>
              <a:spcBef>
                <a:spcPts val="1514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Второй уровень</a:t>
            </a:r>
          </a:p>
          <a:p>
            <a:pPr marL="1143000" indent="-228240">
              <a:lnSpc>
                <a:spcPct val="93000"/>
              </a:lnSpc>
              <a:spcBef>
                <a:spcPts val="1137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Третий уровень</a:t>
            </a:r>
          </a:p>
          <a:p>
            <a:pPr marL="1600200" indent="-228240">
              <a:lnSpc>
                <a:spcPct val="93000"/>
              </a:lnSpc>
              <a:spcBef>
                <a:spcPts val="751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Четвертый уровень</a:t>
            </a:r>
          </a:p>
          <a:p>
            <a:pPr marL="2057400" indent="-228240">
              <a:lnSpc>
                <a:spcPct val="93000"/>
              </a:lnSpc>
              <a:spcBef>
                <a:spcPts val="374"/>
              </a:spcBef>
            </a:pPr>
            <a:r>
              <a:rPr lang="en-GB" sz="2700" b="0" strike="noStrike" spc="-1">
                <a:solidFill>
                  <a:srgbClr val="000000"/>
                </a:solidFill>
                <a:latin typeface="Arial"/>
              </a:rPr>
              <a:t>Пятый уровень</a:t>
            </a: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765000" y="1955880"/>
            <a:ext cx="360000" cy="360000"/>
          </a:xfrm>
          <a:prstGeom prst="rect">
            <a:avLst/>
          </a:prstGeom>
        </p:spPr>
        <p:txBody>
          <a:bodyPr lIns="0" tIns="21240" rIns="0" bIns="0">
            <a:noAutofit/>
          </a:bodyPr>
          <a:lstStyle/>
          <a:p>
            <a:pPr marL="343080" indent="-342720">
              <a:lnSpc>
                <a:spcPct val="93000"/>
              </a:lnSpc>
              <a:spcBef>
                <a:spcPts val="1888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  <a:p>
            <a:pPr marL="743040" indent="-285480">
              <a:lnSpc>
                <a:spcPct val="93000"/>
              </a:lnSpc>
              <a:spcBef>
                <a:spcPts val="1514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Второй уровень</a:t>
            </a:r>
          </a:p>
          <a:p>
            <a:pPr marL="1143000" indent="-228240">
              <a:lnSpc>
                <a:spcPct val="93000"/>
              </a:lnSpc>
              <a:spcBef>
                <a:spcPts val="1137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Третий уровень</a:t>
            </a:r>
          </a:p>
          <a:p>
            <a:pPr marL="1600200" indent="-228240">
              <a:lnSpc>
                <a:spcPct val="93000"/>
              </a:lnSpc>
              <a:spcBef>
                <a:spcPts val="751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Четвертый уровень</a:t>
            </a:r>
          </a:p>
          <a:p>
            <a:pPr marL="2057400" indent="-228240">
              <a:lnSpc>
                <a:spcPct val="93000"/>
              </a:lnSpc>
              <a:spcBef>
                <a:spcPts val="374"/>
              </a:spcBef>
            </a:pPr>
            <a:r>
              <a:rPr lang="en-GB" sz="2700" b="0" strike="noStrike" spc="-1">
                <a:solidFill>
                  <a:srgbClr val="000000"/>
                </a:solidFill>
                <a:latin typeface="Arial"/>
              </a:rPr>
              <a:t>Пятый уровень</a:t>
            </a: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689040" y="2031840"/>
            <a:ext cx="360000" cy="360000"/>
          </a:xfrm>
          <a:prstGeom prst="rect">
            <a:avLst/>
          </a:prstGeom>
        </p:spPr>
        <p:txBody>
          <a:bodyPr lIns="0" tIns="21240" rIns="0" bIns="0">
            <a:noAutofit/>
          </a:bodyPr>
          <a:lstStyle/>
          <a:p>
            <a:pPr marL="343080" indent="-342720">
              <a:lnSpc>
                <a:spcPct val="93000"/>
              </a:lnSpc>
              <a:spcBef>
                <a:spcPts val="1888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  <a:p>
            <a:pPr marL="743040" indent="-285480">
              <a:lnSpc>
                <a:spcPct val="93000"/>
              </a:lnSpc>
              <a:spcBef>
                <a:spcPts val="1514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Второй уровень</a:t>
            </a:r>
          </a:p>
          <a:p>
            <a:pPr marL="1143000" indent="-228240">
              <a:lnSpc>
                <a:spcPct val="93000"/>
              </a:lnSpc>
              <a:spcBef>
                <a:spcPts val="1137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Третий уровень</a:t>
            </a:r>
          </a:p>
          <a:p>
            <a:pPr marL="1600200" indent="-228240">
              <a:lnSpc>
                <a:spcPct val="93000"/>
              </a:lnSpc>
              <a:spcBef>
                <a:spcPts val="751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Четвертый уровень</a:t>
            </a:r>
          </a:p>
          <a:p>
            <a:pPr marL="2057400" indent="-228240">
              <a:lnSpc>
                <a:spcPct val="93000"/>
              </a:lnSpc>
              <a:spcBef>
                <a:spcPts val="374"/>
              </a:spcBef>
            </a:pPr>
            <a:r>
              <a:rPr lang="en-GB" sz="2700" b="0" strike="noStrike" spc="-1">
                <a:solidFill>
                  <a:srgbClr val="000000"/>
                </a:solidFill>
                <a:latin typeface="Arial"/>
              </a:rPr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1108080" y="2484360"/>
            <a:ext cx="8470440" cy="146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" name="CustomShape 2"/>
          <p:cNvSpPr/>
          <p:nvPr/>
        </p:nvSpPr>
        <p:spPr>
          <a:xfrm>
            <a:off x="1855800" y="4235400"/>
            <a:ext cx="6975000" cy="174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9" name="Picture 3"/>
          <p:cNvPicPr/>
          <p:nvPr/>
        </p:nvPicPr>
        <p:blipFill>
          <a:blip r:embed="rId2" cstate="print"/>
          <a:stretch/>
        </p:blipFill>
        <p:spPr>
          <a:xfrm>
            <a:off x="-2607" y="0"/>
            <a:ext cx="10691813" cy="7380238"/>
          </a:xfrm>
          <a:prstGeom prst="rect">
            <a:avLst/>
          </a:prstGeom>
          <a:ln>
            <a:noFill/>
          </a:ln>
        </p:spPr>
      </p:pic>
      <p:sp>
        <p:nvSpPr>
          <p:cNvPr id="170" name="CustomShape 3"/>
          <p:cNvSpPr/>
          <p:nvPr/>
        </p:nvSpPr>
        <p:spPr>
          <a:xfrm>
            <a:off x="2282760" y="6580080"/>
            <a:ext cx="384300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70C0"/>
                </a:solidFill>
                <a:latin typeface="Arial"/>
                <a:ea typeface="Microsoft YaHei"/>
              </a:rPr>
              <a:t> </a:t>
            </a:r>
            <a:endParaRPr lang="ru-RU" sz="2400" b="0" strike="noStrike" spc="-1">
              <a:latin typeface="XO Oriel"/>
            </a:endParaRPr>
          </a:p>
        </p:txBody>
      </p:sp>
      <p:sp>
        <p:nvSpPr>
          <p:cNvPr id="171" name="CustomShape 4"/>
          <p:cNvSpPr/>
          <p:nvPr/>
        </p:nvSpPr>
        <p:spPr>
          <a:xfrm>
            <a:off x="6642360" y="6888750"/>
            <a:ext cx="3685680" cy="2755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17375E"/>
                </a:solidFill>
                <a:latin typeface="Arial"/>
                <a:ea typeface="Microsoft YaHei"/>
              </a:rPr>
              <a:t>За 2023 год</a:t>
            </a:r>
            <a:endParaRPr lang="ru-RU" sz="1200" b="0" strike="noStrike" spc="-1" dirty="0">
              <a:latin typeface="XO Oriel"/>
            </a:endParaRPr>
          </a:p>
        </p:txBody>
      </p:sp>
      <p:pic>
        <p:nvPicPr>
          <p:cNvPr id="172" name="Picture 6"/>
          <p:cNvPicPr/>
          <p:nvPr/>
        </p:nvPicPr>
        <p:blipFill>
          <a:blip r:embed="rId3" cstate="print"/>
          <a:stretch/>
        </p:blipFill>
        <p:spPr>
          <a:xfrm>
            <a:off x="8858858" y="559080"/>
            <a:ext cx="1060200" cy="985320"/>
          </a:xfrm>
          <a:prstGeom prst="rect">
            <a:avLst/>
          </a:prstGeom>
          <a:ln>
            <a:noFill/>
          </a:ln>
          <a:effectLst>
            <a:outerShdw dist="138479" dir="2700000" algn="ctr" rotWithShape="0">
              <a:srgbClr val="333333">
                <a:alpha val="66000"/>
              </a:srgbClr>
            </a:outerShdw>
          </a:effectLst>
        </p:spPr>
      </p:pic>
      <p:sp>
        <p:nvSpPr>
          <p:cNvPr id="173" name="CustomShape 5"/>
          <p:cNvSpPr/>
          <p:nvPr/>
        </p:nvSpPr>
        <p:spPr>
          <a:xfrm>
            <a:off x="6108043" y="759044"/>
            <a:ext cx="285264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FFFFFF"/>
                </a:solidFill>
                <a:latin typeface="Verdana"/>
                <a:ea typeface="Microsoft YaHei"/>
              </a:rPr>
              <a:t>Федеральная служба </a:t>
            </a:r>
            <a:endParaRPr lang="ru-RU" sz="1200" b="0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FFFFFF"/>
                </a:solidFill>
                <a:latin typeface="Verdana"/>
                <a:ea typeface="Microsoft YaHei"/>
              </a:rPr>
              <a:t>по надзору в сфере транспорта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174" name="CustomShape 6"/>
          <p:cNvSpPr/>
          <p:nvPr/>
        </p:nvSpPr>
        <p:spPr>
          <a:xfrm>
            <a:off x="2292480" y="3649680"/>
            <a:ext cx="7534080" cy="7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FFFFFF"/>
                </a:solidFill>
                <a:latin typeface="Arial"/>
                <a:ea typeface="Microsoft YaHei"/>
              </a:rPr>
              <a:t>Нарушения безопасности движения на внеуличном транспорте Российской Федерации</a:t>
            </a:r>
            <a:endParaRPr lang="ru-RU" sz="2000" b="0" strike="noStrike" spc="-1" dirty="0">
              <a:latin typeface="XO Oriel"/>
            </a:endParaRPr>
          </a:p>
        </p:txBody>
      </p:sp>
      <p:sp>
        <p:nvSpPr>
          <p:cNvPr id="175" name="CustomShape 7"/>
          <p:cNvSpPr/>
          <p:nvPr/>
        </p:nvSpPr>
        <p:spPr>
          <a:xfrm>
            <a:off x="2014560" y="2438280"/>
            <a:ext cx="696384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Arial"/>
                <a:ea typeface="Microsoft YaHei"/>
              </a:rPr>
              <a:t>Информационно-аналитические и справочные материалы </a:t>
            </a:r>
            <a:endParaRPr lang="ru-RU" sz="1200" b="0" strike="noStrike" spc="-1">
              <a:latin typeface="XO Oriel"/>
            </a:endParaRPr>
          </a:p>
        </p:txBody>
      </p:sp>
      <p:sp>
        <p:nvSpPr>
          <p:cNvPr id="176" name="CustomShape 8"/>
          <p:cNvSpPr/>
          <p:nvPr/>
        </p:nvSpPr>
        <p:spPr>
          <a:xfrm>
            <a:off x="4718160" y="5945040"/>
            <a:ext cx="560988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FFFFFF"/>
                </a:solidFill>
                <a:latin typeface="Arial"/>
                <a:ea typeface="Microsoft YaHei"/>
              </a:rPr>
              <a:t>Управление государственного железнодорожного надзора Федеральной службы по надзору в сфере транспорта</a:t>
            </a:r>
            <a:endParaRPr lang="ru-RU" sz="1200" b="0" strike="noStrike" spc="-1" dirty="0">
              <a:latin typeface="XO Orie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Picture 1"/>
          <p:cNvPicPr/>
          <p:nvPr/>
        </p:nvPicPr>
        <p:blipFill>
          <a:blip r:embed="rId3" cstate="print"/>
          <a:stretch/>
        </p:blipFill>
        <p:spPr>
          <a:xfrm>
            <a:off x="-1" y="1"/>
            <a:ext cx="10691813" cy="7172280"/>
          </a:xfrm>
          <a:prstGeom prst="rect">
            <a:avLst/>
          </a:prstGeom>
          <a:ln>
            <a:noFill/>
          </a:ln>
        </p:spPr>
      </p:pic>
      <p:pic>
        <p:nvPicPr>
          <p:cNvPr id="186" name="Picture 2"/>
          <p:cNvPicPr/>
          <p:nvPr/>
        </p:nvPicPr>
        <p:blipFill>
          <a:blip r:embed="rId4" cstate="print"/>
          <a:stretch/>
        </p:blipFill>
        <p:spPr>
          <a:xfrm>
            <a:off x="9603277" y="152100"/>
            <a:ext cx="703080" cy="65196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87" name="CustomShape 1"/>
          <p:cNvSpPr/>
          <p:nvPr/>
        </p:nvSpPr>
        <p:spPr>
          <a:xfrm>
            <a:off x="3833640" y="627120"/>
            <a:ext cx="54925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70C0"/>
                </a:solidFill>
                <a:latin typeface="Constantia"/>
                <a:ea typeface="Microsoft YaHei"/>
              </a:rPr>
              <a:t>Федеральная служба по надзору в сфере транспорта</a:t>
            </a:r>
            <a:endParaRPr lang="ru-RU" sz="1400" b="0" strike="noStrike" spc="-1" dirty="0">
              <a:solidFill>
                <a:srgbClr val="0070C0"/>
              </a:solidFill>
              <a:latin typeface="XO Oriel"/>
            </a:endParaRPr>
          </a:p>
        </p:txBody>
      </p:sp>
      <p:pic>
        <p:nvPicPr>
          <p:cNvPr id="188" name="Picture 4"/>
          <p:cNvPicPr/>
          <p:nvPr/>
        </p:nvPicPr>
        <p:blipFill>
          <a:blip r:embed="rId5" cstate="print"/>
          <a:stretch/>
        </p:blipFill>
        <p:spPr>
          <a:xfrm>
            <a:off x="635040" y="1825560"/>
            <a:ext cx="9540360" cy="4863600"/>
          </a:xfrm>
          <a:prstGeom prst="rect">
            <a:avLst/>
          </a:prstGeom>
          <a:ln>
            <a:noFill/>
          </a:ln>
        </p:spPr>
      </p:pic>
      <p:sp>
        <p:nvSpPr>
          <p:cNvPr id="189" name="CustomShape 2"/>
          <p:cNvSpPr/>
          <p:nvPr/>
        </p:nvSpPr>
        <p:spPr>
          <a:xfrm>
            <a:off x="520559" y="1772323"/>
            <a:ext cx="9993663" cy="5189040"/>
          </a:xfrm>
          <a:prstGeom prst="rect">
            <a:avLst/>
          </a:prstGeom>
          <a:solidFill>
            <a:srgbClr val="FFFFFF">
              <a:alpha val="73000"/>
            </a:srgbClr>
          </a:solidFill>
          <a:ln w="324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CustomShape 3"/>
          <p:cNvSpPr/>
          <p:nvPr/>
        </p:nvSpPr>
        <p:spPr>
          <a:xfrm>
            <a:off x="233280" y="6580080"/>
            <a:ext cx="2646000" cy="46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8B8B8B"/>
                </a:solidFill>
                <a:latin typeface="Arial"/>
                <a:ea typeface="Microsoft YaHei"/>
              </a:rPr>
              <a:t>1</a:t>
            </a:r>
            <a:endParaRPr lang="ru-RU" sz="1200" b="0" strike="noStrike" spc="-1">
              <a:latin typeface="XO Oriel"/>
            </a:endParaRPr>
          </a:p>
        </p:txBody>
      </p:sp>
      <p:sp>
        <p:nvSpPr>
          <p:cNvPr id="192" name="CustomShape 5"/>
          <p:cNvSpPr/>
          <p:nvPr/>
        </p:nvSpPr>
        <p:spPr>
          <a:xfrm>
            <a:off x="473781" y="1050219"/>
            <a:ext cx="604836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u="sng" strike="noStrike" spc="-1" dirty="0">
                <a:solidFill>
                  <a:srgbClr val="1F497D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Нормативная правовая база</a:t>
            </a:r>
            <a:endParaRPr lang="ru-RU" sz="1400" b="0" u="sng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F2C5DAB9-F79F-4BF3-9BF1-A28545DA8905}"/>
              </a:ext>
            </a:extLst>
          </p:cNvPr>
          <p:cNvGrpSpPr/>
          <p:nvPr/>
        </p:nvGrpSpPr>
        <p:grpSpPr>
          <a:xfrm>
            <a:off x="496810" y="1867956"/>
            <a:ext cx="9933834" cy="1232363"/>
            <a:chOff x="411210" y="1243126"/>
            <a:chExt cx="6507750" cy="1232363"/>
          </a:xfrm>
        </p:grpSpPr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443725E9-FB65-42E7-BC88-86AE03E35A08}"/>
                </a:ext>
              </a:extLst>
            </p:cNvPr>
            <p:cNvSpPr/>
            <p:nvPr/>
          </p:nvSpPr>
          <p:spPr>
            <a:xfrm>
              <a:off x="586471" y="1244383"/>
              <a:ext cx="6332489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Приказ Министерства транспорта Российской Федерации от 15.02.2023 № 43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«Об определении Порядка расследования и учета транспортных происшествий, аварий и чрезвычайных ситуаций техногенного характера на внеуличном транспорте (за исключением канатных дорог, фуникулеров, входящих в состав инфраструктуры внеуличного транспорта лифтов, подъемных платформ для инвалидов, пассажирских конвейеров (движущихся пешеходных дорожек) и эскалаторов, а также иных объектов инфраструктуры внеуличного транспорта, относящихся к опасным производственным объектам, указанным в пункте 1 статьи 2 Федерального закона от 21 июля 1997 г. </a:t>
              </a:r>
              <a:b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№ 116-ФЗ «О промышленной безопасности опасных производственных объектов»</a:t>
              </a:r>
              <a:endPara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6" name="Группа 103">
              <a:extLst>
                <a:ext uri="{FF2B5EF4-FFF2-40B4-BE49-F238E27FC236}">
                  <a16:creationId xmlns:a16="http://schemas.microsoft.com/office/drawing/2014/main" id="{422704FE-E3EB-4FBC-88A5-8B5F5A4899CB}"/>
                </a:ext>
              </a:extLst>
            </p:cNvPr>
            <p:cNvGrpSpPr/>
            <p:nvPr/>
          </p:nvGrpSpPr>
          <p:grpSpPr>
            <a:xfrm rot="10800000" flipH="1">
              <a:off x="411210" y="1243126"/>
              <a:ext cx="3127833" cy="1231103"/>
              <a:chOff x="4334979" y="-510345"/>
              <a:chExt cx="1673770" cy="3157225"/>
            </a:xfrm>
          </p:grpSpPr>
          <p:sp>
            <p:nvSpPr>
              <p:cNvPr id="27" name="Левая круглая скобка 105">
                <a:extLst>
                  <a:ext uri="{FF2B5EF4-FFF2-40B4-BE49-F238E27FC236}">
                    <a16:creationId xmlns:a16="http://schemas.microsoft.com/office/drawing/2014/main" id="{320792F1-4DA5-492F-AA73-279156A0BD6D}"/>
                  </a:ext>
                </a:extLst>
              </p:cNvPr>
              <p:cNvSpPr/>
              <p:nvPr/>
            </p:nvSpPr>
            <p:spPr>
              <a:xfrm>
                <a:off x="4334979" y="-510345"/>
                <a:ext cx="84230" cy="3157225"/>
              </a:xfrm>
              <a:prstGeom prst="leftBracket">
                <a:avLst>
                  <a:gd name="adj" fmla="val 104283"/>
                </a:avLst>
              </a:prstGeom>
              <a:noFill/>
              <a:ln w="28575">
                <a:solidFill>
                  <a:srgbClr val="08648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64286" tIns="32143" rIns="64286" bIns="32143" anchor="ctr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endParaRPr lang="ru-RU" sz="1714" spc="-1" dirty="0">
                  <a:solidFill>
                    <a:srgbClr val="000000"/>
                  </a:solidFill>
                  <a:latin typeface="RF Dewi" panose="00000500000000000000" charset="-52"/>
                  <a:ea typeface="Arial"/>
                </a:endParaRPr>
              </a:p>
            </p:txBody>
          </p:sp>
          <p:cxnSp>
            <p:nvCxnSpPr>
              <p:cNvPr id="28" name="Прямая соединительная линия 106">
                <a:extLst>
                  <a:ext uri="{FF2B5EF4-FFF2-40B4-BE49-F238E27FC236}">
                    <a16:creationId xmlns:a16="http://schemas.microsoft.com/office/drawing/2014/main" id="{85ECDA1E-87CE-4657-90F0-6F90ABB7F351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 flipV="1">
                <a:off x="4419209" y="2646151"/>
                <a:ext cx="1589540" cy="3"/>
              </a:xfrm>
              <a:prstGeom prst="straightConnector1">
                <a:avLst/>
              </a:prstGeom>
              <a:ln w="28575">
                <a:solidFill>
                  <a:srgbClr val="086489"/>
                </a:solidFill>
                <a:round/>
              </a:ln>
            </p:spPr>
          </p:cxnSp>
        </p:grp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8D8D219F-839E-4654-B2EC-E53130AA9C97}"/>
              </a:ext>
            </a:extLst>
          </p:cNvPr>
          <p:cNvGrpSpPr/>
          <p:nvPr/>
        </p:nvGrpSpPr>
        <p:grpSpPr>
          <a:xfrm>
            <a:off x="516411" y="3193921"/>
            <a:ext cx="9933834" cy="1568482"/>
            <a:chOff x="411210" y="1243125"/>
            <a:chExt cx="6507750" cy="1568482"/>
          </a:xfrm>
        </p:grpSpPr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6ECE694B-2FB0-475C-A08B-1C861BACFA1F}"/>
                </a:ext>
              </a:extLst>
            </p:cNvPr>
            <p:cNvSpPr/>
            <p:nvPr/>
          </p:nvSpPr>
          <p:spPr>
            <a:xfrm>
              <a:off x="586471" y="1244383"/>
              <a:ext cx="6332489" cy="15672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ru-RU" sz="14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Приказы Министерства транспорта Российской Федерации:</a:t>
              </a:r>
            </a:p>
            <a:p>
              <a:pPr algn="just">
                <a:lnSpc>
                  <a:spcPct val="110000"/>
                </a:lnSpc>
              </a:pPr>
              <a:r>
                <a:rPr lang="ru-RU" sz="12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 21.12.2018 № 468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«Об утверждении Типовых правил технической эксплуатации метрополитена»;</a:t>
              </a:r>
            </a:p>
            <a:p>
              <a:pPr algn="just">
                <a:lnSpc>
                  <a:spcPct val="110000"/>
                </a:lnSpc>
              </a:pPr>
              <a:r>
                <a:rPr lang="ru-RU" sz="12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 29.01.2019 № 25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«Об утверждении Типовых правил технической эксплуатации монорельсового транспорта»;</a:t>
              </a:r>
            </a:p>
            <a:p>
              <a:pPr algn="just">
                <a:lnSpc>
                  <a:spcPct val="110000"/>
                </a:lnSpc>
              </a:pPr>
              <a:r>
                <a:rPr lang="ru-RU" sz="12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 26.10.2018 № 386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«Об утверждении Типовых правил пользования метрополитена»;</a:t>
              </a:r>
            </a:p>
            <a:p>
              <a:pPr algn="just">
                <a:lnSpc>
                  <a:spcPct val="110000"/>
                </a:lnSpc>
              </a:pPr>
              <a:r>
                <a:rPr lang="ru-RU" sz="12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 29.12.2018 № 486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«Об утверждении Типовых правил пользования подвесной канатной дорогой транспортной»;</a:t>
              </a:r>
            </a:p>
            <a:p>
              <a:pPr algn="just">
                <a:lnSpc>
                  <a:spcPct val="110000"/>
                </a:lnSpc>
              </a:pPr>
              <a:r>
                <a:rPr lang="ru-RU" sz="12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 29.12.2018 № 485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«Об утверждении Типовых правил пользования фуникулером транспортным»;</a:t>
              </a:r>
            </a:p>
            <a:p>
              <a:pPr algn="just">
                <a:lnSpc>
                  <a:spcPct val="110000"/>
                </a:lnSpc>
              </a:pPr>
              <a:r>
                <a:rPr lang="ru-RU" sz="12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 12.11.2018 № 404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«Об утверждении Типовых правил пользования монорельсовым транспортом».</a:t>
              </a:r>
            </a:p>
          </p:txBody>
        </p:sp>
        <p:grpSp>
          <p:nvGrpSpPr>
            <p:cNvPr id="32" name="Группа 103">
              <a:extLst>
                <a:ext uri="{FF2B5EF4-FFF2-40B4-BE49-F238E27FC236}">
                  <a16:creationId xmlns:a16="http://schemas.microsoft.com/office/drawing/2014/main" id="{F6563E68-1EF1-4494-93DA-B5C7124AB9AB}"/>
                </a:ext>
              </a:extLst>
            </p:cNvPr>
            <p:cNvGrpSpPr/>
            <p:nvPr/>
          </p:nvGrpSpPr>
          <p:grpSpPr>
            <a:xfrm rot="10800000" flipH="1">
              <a:off x="411210" y="1243125"/>
              <a:ext cx="3127833" cy="1508231"/>
              <a:chOff x="4334979" y="-1221052"/>
              <a:chExt cx="1673770" cy="3867933"/>
            </a:xfrm>
          </p:grpSpPr>
          <p:sp>
            <p:nvSpPr>
              <p:cNvPr id="33" name="Левая круглая скобка 105">
                <a:extLst>
                  <a:ext uri="{FF2B5EF4-FFF2-40B4-BE49-F238E27FC236}">
                    <a16:creationId xmlns:a16="http://schemas.microsoft.com/office/drawing/2014/main" id="{10EFED28-25AB-4EA3-8C32-8F450A545E59}"/>
                  </a:ext>
                </a:extLst>
              </p:cNvPr>
              <p:cNvSpPr/>
              <p:nvPr/>
            </p:nvSpPr>
            <p:spPr>
              <a:xfrm>
                <a:off x="4334979" y="-1221052"/>
                <a:ext cx="84230" cy="3867933"/>
              </a:xfrm>
              <a:prstGeom prst="leftBracket">
                <a:avLst>
                  <a:gd name="adj" fmla="val 104283"/>
                </a:avLst>
              </a:prstGeom>
              <a:noFill/>
              <a:ln w="28575">
                <a:solidFill>
                  <a:srgbClr val="08648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64286" tIns="32143" rIns="64286" bIns="32143" anchor="ctr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endParaRPr lang="ru-RU" sz="1714" spc="-1" dirty="0">
                  <a:solidFill>
                    <a:srgbClr val="000000"/>
                  </a:solidFill>
                  <a:latin typeface="RF Dewi" panose="00000500000000000000" charset="-52"/>
                  <a:ea typeface="Arial"/>
                </a:endParaRPr>
              </a:p>
            </p:txBody>
          </p:sp>
          <p:cxnSp>
            <p:nvCxnSpPr>
              <p:cNvPr id="34" name="Прямая соединительная линия 106">
                <a:extLst>
                  <a:ext uri="{FF2B5EF4-FFF2-40B4-BE49-F238E27FC236}">
                    <a16:creationId xmlns:a16="http://schemas.microsoft.com/office/drawing/2014/main" id="{9057B3D8-F2D2-428F-91D0-D512A410645D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 flipV="1">
                <a:off x="4419209" y="2646151"/>
                <a:ext cx="1589540" cy="3"/>
              </a:xfrm>
              <a:prstGeom prst="straightConnector1">
                <a:avLst/>
              </a:prstGeom>
              <a:ln w="28575">
                <a:solidFill>
                  <a:srgbClr val="086489"/>
                </a:solidFill>
                <a:round/>
              </a:ln>
            </p:spPr>
          </p:cxnSp>
        </p:grp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0119BDAF-AA94-4061-9947-9C56EE81DB24}"/>
              </a:ext>
            </a:extLst>
          </p:cNvPr>
          <p:cNvGrpSpPr/>
          <p:nvPr/>
        </p:nvGrpSpPr>
        <p:grpSpPr>
          <a:xfrm>
            <a:off x="516412" y="4778720"/>
            <a:ext cx="9933834" cy="2664414"/>
            <a:chOff x="411210" y="1243126"/>
            <a:chExt cx="6507750" cy="1231103"/>
          </a:xfrm>
        </p:grpSpPr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0DFCBCD8-A51F-4C0A-A284-779D4519F540}"/>
                </a:ext>
              </a:extLst>
            </p:cNvPr>
            <p:cNvSpPr/>
            <p:nvPr/>
          </p:nvSpPr>
          <p:spPr>
            <a:xfrm>
              <a:off x="586471" y="1244383"/>
              <a:ext cx="633248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НПА субъектов Российской Федерации:</a:t>
              </a:r>
            </a:p>
            <a:p>
              <a:pPr algn="just"/>
              <a:endParaRPr lang="ru-RU" sz="1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7" name="Группа 103">
              <a:extLst>
                <a:ext uri="{FF2B5EF4-FFF2-40B4-BE49-F238E27FC236}">
                  <a16:creationId xmlns:a16="http://schemas.microsoft.com/office/drawing/2014/main" id="{E37A028E-8594-492A-9F30-AF6AC4CF6480}"/>
                </a:ext>
              </a:extLst>
            </p:cNvPr>
            <p:cNvGrpSpPr/>
            <p:nvPr/>
          </p:nvGrpSpPr>
          <p:grpSpPr>
            <a:xfrm rot="10800000" flipH="1">
              <a:off x="411210" y="1243126"/>
              <a:ext cx="3127833" cy="1231103"/>
              <a:chOff x="4334979" y="-510345"/>
              <a:chExt cx="1673770" cy="3157225"/>
            </a:xfrm>
          </p:grpSpPr>
          <p:sp>
            <p:nvSpPr>
              <p:cNvPr id="38" name="Левая круглая скобка 105">
                <a:extLst>
                  <a:ext uri="{FF2B5EF4-FFF2-40B4-BE49-F238E27FC236}">
                    <a16:creationId xmlns:a16="http://schemas.microsoft.com/office/drawing/2014/main" id="{77641B19-C074-4E7A-A4FC-5B9746F454D7}"/>
                  </a:ext>
                </a:extLst>
              </p:cNvPr>
              <p:cNvSpPr/>
              <p:nvPr/>
            </p:nvSpPr>
            <p:spPr>
              <a:xfrm>
                <a:off x="4334979" y="-510345"/>
                <a:ext cx="84230" cy="3157225"/>
              </a:xfrm>
              <a:prstGeom prst="leftBracket">
                <a:avLst>
                  <a:gd name="adj" fmla="val 104283"/>
                </a:avLst>
              </a:prstGeom>
              <a:noFill/>
              <a:ln w="28575">
                <a:solidFill>
                  <a:srgbClr val="08648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64286" tIns="32143" rIns="64286" bIns="32143" anchor="ctr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endParaRPr lang="ru-RU" sz="1714" spc="-1" dirty="0">
                  <a:solidFill>
                    <a:srgbClr val="000000"/>
                  </a:solidFill>
                  <a:latin typeface="RF Dewi" panose="00000500000000000000" charset="-52"/>
                  <a:ea typeface="Arial"/>
                </a:endParaRPr>
              </a:p>
            </p:txBody>
          </p:sp>
          <p:cxnSp>
            <p:nvCxnSpPr>
              <p:cNvPr id="39" name="Прямая соединительная линия 106">
                <a:extLst>
                  <a:ext uri="{FF2B5EF4-FFF2-40B4-BE49-F238E27FC236}">
                    <a16:creationId xmlns:a16="http://schemas.microsoft.com/office/drawing/2014/main" id="{DC947C90-4542-415F-AA00-A86974CD1ECD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 flipV="1">
                <a:off x="4419209" y="2646151"/>
                <a:ext cx="1589540" cy="3"/>
              </a:xfrm>
              <a:prstGeom prst="straightConnector1">
                <a:avLst/>
              </a:prstGeom>
              <a:ln w="28575">
                <a:solidFill>
                  <a:srgbClr val="086489"/>
                </a:solidFill>
                <a:round/>
              </a:ln>
            </p:spPr>
          </p:cxnSp>
        </p:grpSp>
      </p:grp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C59A66E6-70B3-4EE7-9DB3-9AF84FFEF7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022744"/>
              </p:ext>
            </p:extLst>
          </p:nvPr>
        </p:nvGraphicFramePr>
        <p:xfrm>
          <a:off x="769117" y="5065694"/>
          <a:ext cx="9745106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0152">
                  <a:extLst>
                    <a:ext uri="{9D8B030D-6E8A-4147-A177-3AD203B41FA5}">
                      <a16:colId xmlns:a16="http://schemas.microsoft.com/office/drawing/2014/main" val="4291798903"/>
                    </a:ext>
                  </a:extLst>
                </a:gridCol>
                <a:gridCol w="2978610">
                  <a:extLst>
                    <a:ext uri="{9D8B030D-6E8A-4147-A177-3AD203B41FA5}">
                      <a16:colId xmlns:a16="http://schemas.microsoft.com/office/drawing/2014/main" val="3928417961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19922002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Москва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ПТЭ Метрополитен (28.04.2020 № 468-пп);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 Метрополитен (разрабатываются);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ПТЭ Монорельсовый транспорт (28.04.2020 № 469-пп);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 Монорельсовый транспорт (разрабатывается)</a:t>
                      </a:r>
                    </a:p>
                  </a:txBody>
                  <a:tcPr>
                    <a:solidFill>
                      <a:srgbClr val="66CC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Нижегородская область</a:t>
                      </a:r>
                    </a:p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ПТЭ Метрополитен (26.03.2021 № 217);</a:t>
                      </a:r>
                    </a:p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 Метрополитен (11.08.2020 № 663);</a:t>
                      </a:r>
                    </a:p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 Канатная дорога (27.10.2021 № 955)</a:t>
                      </a:r>
                    </a:p>
                  </a:txBody>
                  <a:tcPr>
                    <a:solidFill>
                      <a:srgbClr val="66CC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Санкт – Петербург</a:t>
                      </a:r>
                    </a:p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ПТЭ Метрополитен (29.09.2020 № 775);</a:t>
                      </a:r>
                    </a:p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 Метрополитен (29.09.2020 № 776)</a:t>
                      </a:r>
                    </a:p>
                  </a:txBody>
                  <a:tcPr>
                    <a:solidFill>
                      <a:srgbClr val="66CCFF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887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Самарская область</a:t>
                      </a:r>
                    </a:p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ПТЭ Метрополитен (19.12.2019 № 958);</a:t>
                      </a:r>
                    </a:p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 Метрополитен (27.08.2019 № 593)</a:t>
                      </a:r>
                    </a:p>
                  </a:txBody>
                  <a:tcPr>
                    <a:solidFill>
                      <a:srgbClr val="66CC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Новосибирская область</a:t>
                      </a:r>
                    </a:p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ПТЭ Метрополитен (28.10.2019 № 417п)</a:t>
                      </a:r>
                    </a:p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 Метрополитен (17.09.2019 № 374п)</a:t>
                      </a:r>
                    </a:p>
                  </a:txBody>
                  <a:tcPr>
                    <a:solidFill>
                      <a:srgbClr val="66CC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Свердловская область</a:t>
                      </a:r>
                    </a:p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ПТЭ Метрополитен (20.02.2020 № 89-ПП)</a:t>
                      </a:r>
                    </a:p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 Метрополитен (07.11.2019 № 780-ПП)</a:t>
                      </a:r>
                    </a:p>
                  </a:txBody>
                  <a:tcPr>
                    <a:solidFill>
                      <a:srgbClr val="66CCFF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105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Республика Татарстан</a:t>
                      </a:r>
                    </a:p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ПТЭ Метрополитен (22.12.2020 № 1175);</a:t>
                      </a:r>
                    </a:p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 Метрополитен (04.11.2020 № 993)</a:t>
                      </a:r>
                    </a:p>
                  </a:txBody>
                  <a:tcPr>
                    <a:solidFill>
                      <a:srgbClr val="66CC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Приморский край</a:t>
                      </a:r>
                    </a:p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 Фуникулер транспортный (10.02.2020 № 82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rgbClr val="66CC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Калининградская область</a:t>
                      </a:r>
                    </a:p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 Канатная дорога транспортная (27.05.2019 № 363)</a:t>
                      </a:r>
                    </a:p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6CCFF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18712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31C7021-CFD3-43F3-8BB4-67F1F5A969C7}"/>
              </a:ext>
            </a:extLst>
          </p:cNvPr>
          <p:cNvSpPr txBox="1"/>
          <p:nvPr/>
        </p:nvSpPr>
        <p:spPr>
          <a:xfrm>
            <a:off x="744780" y="1350403"/>
            <a:ext cx="97694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29.12.2017 № 442-ФЗ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внеуличном транспорте и о внесении изменений в отдельные законодательные акты                                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Российской Федерации»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Левая круглая скобка 105">
            <a:extLst>
              <a:ext uri="{FF2B5EF4-FFF2-40B4-BE49-F238E27FC236}">
                <a16:creationId xmlns:a16="http://schemas.microsoft.com/office/drawing/2014/main" id="{1586BF40-90A0-4DFD-865F-D9235BE85F06}"/>
              </a:ext>
            </a:extLst>
          </p:cNvPr>
          <p:cNvSpPr/>
          <p:nvPr/>
        </p:nvSpPr>
        <p:spPr>
          <a:xfrm rot="10800000" flipH="1">
            <a:off x="496809" y="1377768"/>
            <a:ext cx="240271" cy="386402"/>
          </a:xfrm>
          <a:prstGeom prst="leftBracket">
            <a:avLst>
              <a:gd name="adj" fmla="val 104283"/>
            </a:avLst>
          </a:prstGeom>
          <a:noFill/>
          <a:ln w="28575">
            <a:solidFill>
              <a:srgbClr val="0864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64286" tIns="32143" rIns="64286" bIns="32143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714" spc="-1" dirty="0">
              <a:solidFill>
                <a:srgbClr val="000000"/>
              </a:solidFill>
              <a:latin typeface="RF Dewi" panose="00000500000000000000" charset="-52"/>
              <a:ea typeface="Arial"/>
            </a:endParaRPr>
          </a:p>
        </p:txBody>
      </p:sp>
      <p:cxnSp>
        <p:nvCxnSpPr>
          <p:cNvPr id="42" name="Прямая соединительная линия 106">
            <a:extLst>
              <a:ext uri="{FF2B5EF4-FFF2-40B4-BE49-F238E27FC236}">
                <a16:creationId xmlns:a16="http://schemas.microsoft.com/office/drawing/2014/main" id="{22B9CBF6-1F90-49C8-9D15-8FC4115B359F}"/>
              </a:ext>
            </a:extLst>
          </p:cNvPr>
          <p:cNvCxnSpPr>
            <a:cxnSpLocks/>
          </p:cNvCxnSpPr>
          <p:nvPr/>
        </p:nvCxnSpPr>
        <p:spPr>
          <a:xfrm flipV="1">
            <a:off x="737080" y="1378052"/>
            <a:ext cx="4534248" cy="1"/>
          </a:xfrm>
          <a:prstGeom prst="straightConnector1">
            <a:avLst/>
          </a:prstGeom>
          <a:ln w="28575">
            <a:solidFill>
              <a:srgbClr val="086489"/>
            </a:solidFill>
            <a:round/>
          </a:ln>
        </p:spPr>
      </p:cxnSp>
    </p:spTree>
    <p:extLst>
      <p:ext uri="{BB962C8B-B14F-4D97-AF65-F5344CB8AC3E}">
        <p14:creationId xmlns:p14="http://schemas.microsoft.com/office/powerpoint/2010/main" val="4060352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Picture 1"/>
          <p:cNvPicPr/>
          <p:nvPr/>
        </p:nvPicPr>
        <p:blipFill>
          <a:blip r:embed="rId3" cstate="print"/>
          <a:stretch/>
        </p:blipFill>
        <p:spPr>
          <a:xfrm>
            <a:off x="0" y="1799"/>
            <a:ext cx="10691812" cy="7559675"/>
          </a:xfrm>
          <a:prstGeom prst="rect">
            <a:avLst/>
          </a:prstGeom>
          <a:ln>
            <a:noFill/>
          </a:ln>
        </p:spPr>
      </p:pic>
      <p:pic>
        <p:nvPicPr>
          <p:cNvPr id="186" name="Picture 2"/>
          <p:cNvPicPr/>
          <p:nvPr/>
        </p:nvPicPr>
        <p:blipFill>
          <a:blip r:embed="rId4" cstate="print"/>
          <a:stretch/>
        </p:blipFill>
        <p:spPr>
          <a:xfrm>
            <a:off x="9556374" y="194550"/>
            <a:ext cx="703080" cy="65196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87" name="CustomShape 1"/>
          <p:cNvSpPr/>
          <p:nvPr/>
        </p:nvSpPr>
        <p:spPr>
          <a:xfrm>
            <a:off x="3833640" y="627120"/>
            <a:ext cx="54925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70C0"/>
                </a:solidFill>
                <a:latin typeface="Constantia"/>
                <a:ea typeface="Microsoft YaHei"/>
              </a:rPr>
              <a:t>Федеральная служба по надзору в сфере транспорта</a:t>
            </a:r>
            <a:endParaRPr lang="ru-RU" sz="1400" b="0" strike="noStrike" spc="-1" dirty="0">
              <a:solidFill>
                <a:srgbClr val="0070C0"/>
              </a:solidFill>
              <a:latin typeface="XO Oriel"/>
            </a:endParaRPr>
          </a:p>
        </p:txBody>
      </p:sp>
      <p:sp>
        <p:nvSpPr>
          <p:cNvPr id="190" name="CustomShape 3"/>
          <p:cNvSpPr/>
          <p:nvPr/>
        </p:nvSpPr>
        <p:spPr>
          <a:xfrm>
            <a:off x="233280" y="6580080"/>
            <a:ext cx="2646000" cy="46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8B8B8B"/>
                </a:solidFill>
                <a:latin typeface="Arial"/>
                <a:ea typeface="Microsoft YaHei"/>
              </a:rPr>
              <a:t>1</a:t>
            </a:r>
            <a:endParaRPr lang="ru-RU" sz="1200" b="0" strike="noStrike" spc="-1">
              <a:latin typeface="XO Oriel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529AFDE8-6680-4D4B-AF29-8033C398FDB0}"/>
              </a:ext>
            </a:extLst>
          </p:cNvPr>
          <p:cNvSpPr/>
          <p:nvPr/>
        </p:nvSpPr>
        <p:spPr>
          <a:xfrm>
            <a:off x="280762" y="2284222"/>
            <a:ext cx="478454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86489"/>
                </a:solidFill>
                <a:latin typeface="RF Dewi" panose="00000500000000000000" charset="-52"/>
              </a:rPr>
              <a:t>13</a:t>
            </a:r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20</a:t>
            </a:r>
            <a:r>
              <a:rPr lang="en-US" sz="1400" b="1" dirty="0">
                <a:solidFill>
                  <a:srgbClr val="086489"/>
                </a:solidFill>
                <a:latin typeface="RF Dewi" panose="00000500000000000000" charset="-52"/>
              </a:rPr>
              <a:t>,</a:t>
            </a:r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9</a:t>
            </a:r>
            <a:r>
              <a:rPr lang="en-US" sz="1400" b="1" dirty="0">
                <a:solidFill>
                  <a:srgbClr val="086489"/>
                </a:solidFill>
                <a:latin typeface="RF Dewi" panose="00000500000000000000" charset="-52"/>
              </a:rPr>
              <a:t>5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 </a:t>
            </a:r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км. -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Эксплуатационная длина </a:t>
            </a:r>
          </a:p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метрополитена в однопутном исчислении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F Dewi" panose="00000500000000000000" charset="-52"/>
            </a:endParaRPr>
          </a:p>
          <a:p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6513 ед. -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Подвижного состава для перевозки пассажиров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F Dewi" panose="00000500000000000000" charset="-52"/>
            </a:endParaRPr>
          </a:p>
          <a:p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2 145 769 712 чел. -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Количество перевезенных пассажиров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F Dewi" panose="00000500000000000000" charset="-52"/>
            </a:endParaRPr>
          </a:p>
        </p:txBody>
      </p:sp>
      <p:sp>
        <p:nvSpPr>
          <p:cNvPr id="29" name="Левая круглая скобка 105">
            <a:extLst>
              <a:ext uri="{FF2B5EF4-FFF2-40B4-BE49-F238E27FC236}">
                <a16:creationId xmlns:a16="http://schemas.microsoft.com/office/drawing/2014/main" id="{50A7C4F9-146C-4F52-BE27-A2EFAA44D80F}"/>
              </a:ext>
            </a:extLst>
          </p:cNvPr>
          <p:cNvSpPr/>
          <p:nvPr/>
        </p:nvSpPr>
        <p:spPr>
          <a:xfrm>
            <a:off x="187492" y="2196329"/>
            <a:ext cx="186540" cy="973309"/>
          </a:xfrm>
          <a:prstGeom prst="leftBracket">
            <a:avLst>
              <a:gd name="adj" fmla="val 104283"/>
            </a:avLst>
          </a:prstGeom>
          <a:noFill/>
          <a:ln w="19050">
            <a:solidFill>
              <a:srgbClr val="0864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64286" tIns="32143" rIns="64286" bIns="32143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200" spc="-1" dirty="0">
              <a:solidFill>
                <a:srgbClr val="000000"/>
              </a:solidFill>
              <a:latin typeface="RF Dewi" panose="00000500000000000000" charset="-52"/>
              <a:ea typeface="Arial"/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A13ED2F8-22E0-47DF-98EB-9097887066A2}"/>
              </a:ext>
            </a:extLst>
          </p:cNvPr>
          <p:cNvSpPr/>
          <p:nvPr/>
        </p:nvSpPr>
        <p:spPr>
          <a:xfrm>
            <a:off x="357440" y="1940284"/>
            <a:ext cx="2941596" cy="309717"/>
          </a:xfrm>
          <a:prstGeom prst="roundRect">
            <a:avLst>
              <a:gd name="adj" fmla="val 44382"/>
            </a:avLst>
          </a:prstGeom>
          <a:solidFill>
            <a:srgbClr val="086489"/>
          </a:solidFill>
          <a:ln>
            <a:solidFill>
              <a:srgbClr val="086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bg1"/>
                </a:solidFill>
                <a:latin typeface="RF Dewi" panose="00000500000000000000" charset="-52"/>
              </a:rPr>
              <a:t>Москва (метрополитен)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AE59D1EC-811D-408D-BA68-7239004AC1E1}"/>
              </a:ext>
            </a:extLst>
          </p:cNvPr>
          <p:cNvSpPr/>
          <p:nvPr/>
        </p:nvSpPr>
        <p:spPr>
          <a:xfrm>
            <a:off x="311513" y="3607380"/>
            <a:ext cx="478454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385,4 км. -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Эксплуатационная длина </a:t>
            </a:r>
          </a:p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метрополитена в однопутном исчислении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F Dewi" panose="00000500000000000000" charset="-52"/>
            </a:endParaRPr>
          </a:p>
          <a:p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2007 ед. -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Подвижного состава для перевозки пассажиров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F Dewi" panose="00000500000000000000" charset="-52"/>
            </a:endParaRPr>
          </a:p>
          <a:p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668 112 571 чел. -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Количество перевезенных пассажиров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F Dewi" panose="00000500000000000000" charset="-52"/>
            </a:endParaRPr>
          </a:p>
        </p:txBody>
      </p:sp>
      <p:sp>
        <p:nvSpPr>
          <p:cNvPr id="38" name="Левая круглая скобка 105">
            <a:extLst>
              <a:ext uri="{FF2B5EF4-FFF2-40B4-BE49-F238E27FC236}">
                <a16:creationId xmlns:a16="http://schemas.microsoft.com/office/drawing/2014/main" id="{7D40B0FB-654F-4278-9F07-082F023D4021}"/>
              </a:ext>
            </a:extLst>
          </p:cNvPr>
          <p:cNvSpPr/>
          <p:nvPr/>
        </p:nvSpPr>
        <p:spPr>
          <a:xfrm>
            <a:off x="218243" y="3523388"/>
            <a:ext cx="186540" cy="973309"/>
          </a:xfrm>
          <a:prstGeom prst="leftBracket">
            <a:avLst>
              <a:gd name="adj" fmla="val 104283"/>
            </a:avLst>
          </a:prstGeom>
          <a:noFill/>
          <a:ln w="19050">
            <a:solidFill>
              <a:srgbClr val="0864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64286" tIns="32143" rIns="64286" bIns="32143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200" spc="-1" dirty="0">
              <a:solidFill>
                <a:srgbClr val="000000"/>
              </a:solidFill>
              <a:latin typeface="RF Dewi" panose="00000500000000000000" charset="-52"/>
              <a:ea typeface="Arial"/>
            </a:endParaRP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5D3D7758-7BF9-4580-B736-EA3578AB9360}"/>
              </a:ext>
            </a:extLst>
          </p:cNvPr>
          <p:cNvSpPr/>
          <p:nvPr/>
        </p:nvSpPr>
        <p:spPr>
          <a:xfrm>
            <a:off x="373048" y="3267385"/>
            <a:ext cx="2995842" cy="309717"/>
          </a:xfrm>
          <a:prstGeom prst="roundRect">
            <a:avLst>
              <a:gd name="adj" fmla="val 44382"/>
            </a:avLst>
          </a:prstGeom>
          <a:solidFill>
            <a:srgbClr val="086489"/>
          </a:solidFill>
          <a:ln>
            <a:solidFill>
              <a:srgbClr val="086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bg1"/>
                </a:solidFill>
                <a:latin typeface="RF Dewi" panose="00000500000000000000" charset="-52"/>
              </a:rPr>
              <a:t>Санкт-Петербург (метрополитен)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B88926B9-5ECE-4BE2-B888-D9D98BC65190}"/>
              </a:ext>
            </a:extLst>
          </p:cNvPr>
          <p:cNvSpPr/>
          <p:nvPr/>
        </p:nvSpPr>
        <p:spPr>
          <a:xfrm>
            <a:off x="202984" y="6421379"/>
            <a:ext cx="47845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31,5 км. -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Эксплуатационная длина </a:t>
            </a:r>
          </a:p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метрополитена в однопутном исчислении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F Dewi" panose="00000500000000000000" charset="-52"/>
            </a:endParaRPr>
          </a:p>
          <a:p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50 ед. -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Подвижного состава для перевозки </a:t>
            </a:r>
          </a:p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                   пассажиров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F Dewi" panose="00000500000000000000" charset="-52"/>
            </a:endParaRPr>
          </a:p>
          <a:p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1 223 142 чел. -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Количество перевезенных пассажиров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F Dewi" panose="00000500000000000000" charset="-52"/>
            </a:endParaRPr>
          </a:p>
        </p:txBody>
      </p:sp>
      <p:sp>
        <p:nvSpPr>
          <p:cNvPr id="41" name="Левая круглая скобка 105">
            <a:extLst>
              <a:ext uri="{FF2B5EF4-FFF2-40B4-BE49-F238E27FC236}">
                <a16:creationId xmlns:a16="http://schemas.microsoft.com/office/drawing/2014/main" id="{44F20F54-3BF6-4D50-A317-51F8F4E5A6F4}"/>
              </a:ext>
            </a:extLst>
          </p:cNvPr>
          <p:cNvSpPr/>
          <p:nvPr/>
        </p:nvSpPr>
        <p:spPr>
          <a:xfrm>
            <a:off x="187492" y="6356010"/>
            <a:ext cx="166784" cy="1126646"/>
          </a:xfrm>
          <a:prstGeom prst="leftBracket">
            <a:avLst>
              <a:gd name="adj" fmla="val 104283"/>
            </a:avLst>
          </a:prstGeom>
          <a:noFill/>
          <a:ln w="19050">
            <a:solidFill>
              <a:srgbClr val="0864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64286" tIns="32143" rIns="64286" bIns="32143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200" spc="-1" dirty="0">
              <a:solidFill>
                <a:srgbClr val="000000"/>
              </a:solidFill>
              <a:latin typeface="RF Dewi" panose="00000500000000000000" charset="-52"/>
              <a:ea typeface="Arial"/>
            </a:endParaRP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103E90CB-FAD7-40A4-8E19-D6BD19331E6F}"/>
              </a:ext>
            </a:extLst>
          </p:cNvPr>
          <p:cNvSpPr/>
          <p:nvPr/>
        </p:nvSpPr>
        <p:spPr>
          <a:xfrm>
            <a:off x="322541" y="6100007"/>
            <a:ext cx="2976495" cy="309717"/>
          </a:xfrm>
          <a:prstGeom prst="roundRect">
            <a:avLst>
              <a:gd name="adj" fmla="val 44382"/>
            </a:avLst>
          </a:prstGeom>
          <a:solidFill>
            <a:srgbClr val="086489"/>
          </a:solidFill>
          <a:ln>
            <a:solidFill>
              <a:srgbClr val="086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bg1"/>
                </a:solidFill>
                <a:latin typeface="RF Dewi" panose="00000500000000000000" charset="-52"/>
              </a:rPr>
              <a:t>Самара (метрополитен)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71FD243C-9821-4797-A2E4-33904AD89706}"/>
              </a:ext>
            </a:extLst>
          </p:cNvPr>
          <p:cNvSpPr/>
          <p:nvPr/>
        </p:nvSpPr>
        <p:spPr>
          <a:xfrm>
            <a:off x="253491" y="5027075"/>
            <a:ext cx="47845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69,9 км. -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Эксплуатационная длина </a:t>
            </a:r>
          </a:p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метрополитена в однопутном исчислении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F Dewi" panose="00000500000000000000" charset="-52"/>
            </a:endParaRPr>
          </a:p>
          <a:p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130 ед. -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Подвижного состава для перевозки </a:t>
            </a:r>
          </a:p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                     пассажиров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F Dewi" panose="00000500000000000000" charset="-52"/>
            </a:endParaRPr>
          </a:p>
          <a:p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32 052 885 чел. -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Количество перевезенных пассажиров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F Dewi" panose="00000500000000000000" charset="-52"/>
            </a:endParaRPr>
          </a:p>
        </p:txBody>
      </p:sp>
      <p:sp>
        <p:nvSpPr>
          <p:cNvPr id="44" name="Левая круглая скобка 105">
            <a:extLst>
              <a:ext uri="{FF2B5EF4-FFF2-40B4-BE49-F238E27FC236}">
                <a16:creationId xmlns:a16="http://schemas.microsoft.com/office/drawing/2014/main" id="{16D490C6-696C-40CA-8F77-F655C6DC2A96}"/>
              </a:ext>
            </a:extLst>
          </p:cNvPr>
          <p:cNvSpPr/>
          <p:nvPr/>
        </p:nvSpPr>
        <p:spPr>
          <a:xfrm>
            <a:off x="218243" y="4961706"/>
            <a:ext cx="154805" cy="1077218"/>
          </a:xfrm>
          <a:prstGeom prst="leftBracket">
            <a:avLst>
              <a:gd name="adj" fmla="val 104283"/>
            </a:avLst>
          </a:prstGeom>
          <a:noFill/>
          <a:ln w="19050">
            <a:solidFill>
              <a:srgbClr val="0864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64286" tIns="32143" rIns="64286" bIns="32143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200" spc="-1" dirty="0">
              <a:solidFill>
                <a:srgbClr val="000000"/>
              </a:solidFill>
              <a:latin typeface="RF Dewi" panose="00000500000000000000" charset="-52"/>
              <a:ea typeface="Arial"/>
            </a:endParaRP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7B6C05FE-07BA-4432-A702-9A7756BC9FE5}"/>
              </a:ext>
            </a:extLst>
          </p:cNvPr>
          <p:cNvSpPr/>
          <p:nvPr/>
        </p:nvSpPr>
        <p:spPr>
          <a:xfrm>
            <a:off x="373048" y="4705703"/>
            <a:ext cx="3052204" cy="309717"/>
          </a:xfrm>
          <a:prstGeom prst="roundRect">
            <a:avLst>
              <a:gd name="adj" fmla="val 44382"/>
            </a:avLst>
          </a:prstGeom>
          <a:solidFill>
            <a:srgbClr val="086489"/>
          </a:solidFill>
          <a:ln>
            <a:solidFill>
              <a:srgbClr val="086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bg1"/>
                </a:solidFill>
                <a:latin typeface="RF Dewi" panose="00000500000000000000" charset="-52"/>
              </a:rPr>
              <a:t>Нижний Новгород (метрополитен)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6928D9DC-749F-4376-A430-7625151A5B9D}"/>
              </a:ext>
            </a:extLst>
          </p:cNvPr>
          <p:cNvSpPr/>
          <p:nvPr/>
        </p:nvSpPr>
        <p:spPr>
          <a:xfrm>
            <a:off x="3979906" y="6405465"/>
            <a:ext cx="478454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42,55 км. -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Эксплуатационная длина </a:t>
            </a:r>
          </a:p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метрополитена в однопутном исчислении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F Dewi" panose="00000500000000000000" charset="-52"/>
            </a:endParaRPr>
          </a:p>
          <a:p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15 ед. -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Подвижного состава для перевозки пассажиров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F Dewi" panose="00000500000000000000" charset="-52"/>
            </a:endParaRPr>
          </a:p>
          <a:p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35 528 984 чел. -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Количество перевезенных пассажиров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F Dewi" panose="00000500000000000000" charset="-52"/>
            </a:endParaRPr>
          </a:p>
        </p:txBody>
      </p:sp>
      <p:sp>
        <p:nvSpPr>
          <p:cNvPr id="47" name="Левая круглая скобка 105">
            <a:extLst>
              <a:ext uri="{FF2B5EF4-FFF2-40B4-BE49-F238E27FC236}">
                <a16:creationId xmlns:a16="http://schemas.microsoft.com/office/drawing/2014/main" id="{88ACF8AD-A6E5-431F-B4BC-D9480320F11D}"/>
              </a:ext>
            </a:extLst>
          </p:cNvPr>
          <p:cNvSpPr/>
          <p:nvPr/>
        </p:nvSpPr>
        <p:spPr>
          <a:xfrm>
            <a:off x="3944658" y="6340096"/>
            <a:ext cx="186540" cy="973309"/>
          </a:xfrm>
          <a:prstGeom prst="leftBracket">
            <a:avLst>
              <a:gd name="adj" fmla="val 104283"/>
            </a:avLst>
          </a:prstGeom>
          <a:noFill/>
          <a:ln w="19050">
            <a:solidFill>
              <a:srgbClr val="0864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64286" tIns="32143" rIns="64286" bIns="32143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200" spc="-1" dirty="0">
              <a:solidFill>
                <a:srgbClr val="000000"/>
              </a:solidFill>
              <a:latin typeface="RF Dewi" panose="00000500000000000000" charset="-52"/>
              <a:ea typeface="Arial"/>
            </a:endParaRPr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8D3EF960-4E93-4EB5-B825-CDBFCE1A5781}"/>
              </a:ext>
            </a:extLst>
          </p:cNvPr>
          <p:cNvSpPr/>
          <p:nvPr/>
        </p:nvSpPr>
        <p:spPr>
          <a:xfrm>
            <a:off x="4099462" y="6084093"/>
            <a:ext cx="2935461" cy="309717"/>
          </a:xfrm>
          <a:prstGeom prst="roundRect">
            <a:avLst>
              <a:gd name="adj" fmla="val 44382"/>
            </a:avLst>
          </a:prstGeom>
          <a:solidFill>
            <a:srgbClr val="086489"/>
          </a:solidFill>
          <a:ln>
            <a:solidFill>
              <a:srgbClr val="086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bg1"/>
                </a:solidFill>
                <a:latin typeface="RF Dewi" panose="00000500000000000000" charset="-52"/>
              </a:rPr>
              <a:t>Казань (метрополитен)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5D4E58FF-0117-42CC-B98A-F3DBBA715869}"/>
              </a:ext>
            </a:extLst>
          </p:cNvPr>
          <p:cNvSpPr/>
          <p:nvPr/>
        </p:nvSpPr>
        <p:spPr>
          <a:xfrm>
            <a:off x="4015793" y="4960852"/>
            <a:ext cx="478454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47,2 км. -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Эксплуатационная длина </a:t>
            </a:r>
          </a:p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метрополитена в однопутном исчислении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F Dewi" panose="00000500000000000000" charset="-52"/>
            </a:endParaRPr>
          </a:p>
          <a:p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104 ед. -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Подвижного состава для перевозки пассажиров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F Dewi" panose="00000500000000000000" charset="-52"/>
            </a:endParaRPr>
          </a:p>
          <a:p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84 480 268 чел. -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Количество перевезенных пассажиров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F Dewi" panose="00000500000000000000" charset="-52"/>
            </a:endParaRPr>
          </a:p>
        </p:txBody>
      </p:sp>
      <p:sp>
        <p:nvSpPr>
          <p:cNvPr id="50" name="Левая круглая скобка 105">
            <a:extLst>
              <a:ext uri="{FF2B5EF4-FFF2-40B4-BE49-F238E27FC236}">
                <a16:creationId xmlns:a16="http://schemas.microsoft.com/office/drawing/2014/main" id="{191E6EB6-3362-4413-974C-18AC52D89DB0}"/>
              </a:ext>
            </a:extLst>
          </p:cNvPr>
          <p:cNvSpPr/>
          <p:nvPr/>
        </p:nvSpPr>
        <p:spPr>
          <a:xfrm>
            <a:off x="3980545" y="4895483"/>
            <a:ext cx="186540" cy="973309"/>
          </a:xfrm>
          <a:prstGeom prst="leftBracket">
            <a:avLst>
              <a:gd name="adj" fmla="val 104283"/>
            </a:avLst>
          </a:prstGeom>
          <a:noFill/>
          <a:ln w="19050">
            <a:solidFill>
              <a:srgbClr val="0864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64286" tIns="32143" rIns="64286" bIns="32143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200" spc="-1" dirty="0">
              <a:solidFill>
                <a:srgbClr val="000000"/>
              </a:solidFill>
              <a:latin typeface="RF Dewi" panose="00000500000000000000" charset="-52"/>
              <a:ea typeface="Arial"/>
            </a:endParaRP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E335D625-33E8-4AED-954D-258FD0F1D691}"/>
              </a:ext>
            </a:extLst>
          </p:cNvPr>
          <p:cNvSpPr/>
          <p:nvPr/>
        </p:nvSpPr>
        <p:spPr>
          <a:xfrm>
            <a:off x="4097439" y="4608822"/>
            <a:ext cx="2976495" cy="309717"/>
          </a:xfrm>
          <a:prstGeom prst="roundRect">
            <a:avLst>
              <a:gd name="adj" fmla="val 44382"/>
            </a:avLst>
          </a:prstGeom>
          <a:solidFill>
            <a:srgbClr val="086489"/>
          </a:solidFill>
          <a:ln>
            <a:solidFill>
              <a:srgbClr val="086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bg1"/>
                </a:solidFill>
                <a:latin typeface="RF Dewi" panose="00000500000000000000" charset="-52"/>
              </a:rPr>
              <a:t>Новосибирск (метрополитен)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5A0A8E6A-03EF-4917-9766-070595D1334D}"/>
              </a:ext>
            </a:extLst>
          </p:cNvPr>
          <p:cNvSpPr/>
          <p:nvPr/>
        </p:nvSpPr>
        <p:spPr>
          <a:xfrm>
            <a:off x="8275092" y="5498499"/>
            <a:ext cx="231007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40,3 км. -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Эксплуатационная длина метрополитена в однопутном исчислении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F Dewi" panose="00000500000000000000" charset="-52"/>
            </a:endParaRPr>
          </a:p>
          <a:p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70 ед. -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Подвижного состава для перевозки пассажиров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F Dewi" panose="00000500000000000000" charset="-52"/>
            </a:endParaRPr>
          </a:p>
          <a:p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43 382 923 чел. –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Количество перевезенных пассажиров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F Dewi" panose="00000500000000000000" charset="-52"/>
            </a:endParaRPr>
          </a:p>
        </p:txBody>
      </p:sp>
      <p:sp>
        <p:nvSpPr>
          <p:cNvPr id="53" name="Левая круглая скобка 105">
            <a:extLst>
              <a:ext uri="{FF2B5EF4-FFF2-40B4-BE49-F238E27FC236}">
                <a16:creationId xmlns:a16="http://schemas.microsoft.com/office/drawing/2014/main" id="{FCE1ADF6-3FBF-4E24-B814-EE2CCE727337}"/>
              </a:ext>
            </a:extLst>
          </p:cNvPr>
          <p:cNvSpPr/>
          <p:nvPr/>
        </p:nvSpPr>
        <p:spPr>
          <a:xfrm>
            <a:off x="8221654" y="5510154"/>
            <a:ext cx="138172" cy="1585049"/>
          </a:xfrm>
          <a:prstGeom prst="leftBracket">
            <a:avLst>
              <a:gd name="adj" fmla="val 104283"/>
            </a:avLst>
          </a:prstGeom>
          <a:noFill/>
          <a:ln w="19050">
            <a:solidFill>
              <a:srgbClr val="0864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64286" tIns="32143" rIns="64286" bIns="32143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200" spc="-1" dirty="0">
              <a:solidFill>
                <a:srgbClr val="000000"/>
              </a:solidFill>
              <a:latin typeface="RF Dewi" panose="00000500000000000000" charset="-52"/>
              <a:ea typeface="Arial"/>
            </a:endParaRPr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93D29222-5B70-4060-AA22-34323BA60D51}"/>
              </a:ext>
            </a:extLst>
          </p:cNvPr>
          <p:cNvSpPr/>
          <p:nvPr/>
        </p:nvSpPr>
        <p:spPr>
          <a:xfrm>
            <a:off x="8154439" y="5188782"/>
            <a:ext cx="2484163" cy="309717"/>
          </a:xfrm>
          <a:prstGeom prst="roundRect">
            <a:avLst>
              <a:gd name="adj" fmla="val 44382"/>
            </a:avLst>
          </a:prstGeom>
          <a:solidFill>
            <a:srgbClr val="086489"/>
          </a:solidFill>
          <a:ln>
            <a:solidFill>
              <a:srgbClr val="086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bg1"/>
                </a:solidFill>
                <a:latin typeface="RF Dewi" panose="00000500000000000000" charset="-52"/>
              </a:rPr>
              <a:t>Екатеринбург (метрополитен)</a:t>
            </a:r>
          </a:p>
        </p:txBody>
      </p:sp>
      <p:sp>
        <p:nvSpPr>
          <p:cNvPr id="55" name="CustomShape 5">
            <a:extLst>
              <a:ext uri="{FF2B5EF4-FFF2-40B4-BE49-F238E27FC236}">
                <a16:creationId xmlns:a16="http://schemas.microsoft.com/office/drawing/2014/main" id="{10A22DAE-38B7-4298-8A47-9A4AE3EB4972}"/>
              </a:ext>
            </a:extLst>
          </p:cNvPr>
          <p:cNvSpPr/>
          <p:nvPr/>
        </p:nvSpPr>
        <p:spPr>
          <a:xfrm>
            <a:off x="259713" y="1236821"/>
            <a:ext cx="6048360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u="sng" dirty="0">
                <a:solidFill>
                  <a:srgbClr val="002060"/>
                </a:solidFill>
                <a:latin typeface="RF Dewi" panose="00000500000000000000" charset="-52"/>
              </a:rPr>
              <a:t>Информация об объектах инфраструктуры </a:t>
            </a:r>
          </a:p>
          <a:p>
            <a:pPr>
              <a:lnSpc>
                <a:spcPct val="100000"/>
              </a:lnSpc>
            </a:pPr>
            <a:r>
              <a:rPr lang="ru-RU" sz="1400" b="1" u="sng" dirty="0">
                <a:solidFill>
                  <a:srgbClr val="002060"/>
                </a:solidFill>
                <a:latin typeface="RF Dewi" panose="00000500000000000000" charset="-52"/>
              </a:rPr>
              <a:t>(Метрополитен)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67A1F7-E1B9-41F4-8291-22F1AB97022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4" t="15049" r="23309" b="15899"/>
          <a:stretch/>
        </p:blipFill>
        <p:spPr>
          <a:xfrm>
            <a:off x="4842762" y="1083886"/>
            <a:ext cx="5662047" cy="350377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E2599A3-0F7E-4DA7-9416-B70264CCB166}"/>
              </a:ext>
            </a:extLst>
          </p:cNvPr>
          <p:cNvSpPr txBox="1"/>
          <p:nvPr/>
        </p:nvSpPr>
        <p:spPr>
          <a:xfrm>
            <a:off x="9442745" y="4372221"/>
            <a:ext cx="9845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>
                <a:solidFill>
                  <a:srgbClr val="1F497D"/>
                </a:solidFill>
              </a:rPr>
              <a:t>ВЛАДИВОСТОК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9AA951-6422-4BAB-B6D5-5C34E5321EBA}"/>
              </a:ext>
            </a:extLst>
          </p:cNvPr>
          <p:cNvSpPr txBox="1"/>
          <p:nvPr/>
        </p:nvSpPr>
        <p:spPr>
          <a:xfrm>
            <a:off x="4555188" y="2083260"/>
            <a:ext cx="12458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>
                <a:solidFill>
                  <a:srgbClr val="1F497D"/>
                </a:solidFill>
              </a:rPr>
              <a:t>КАЛИНИНГРАДСКАЯ</a:t>
            </a:r>
          </a:p>
          <a:p>
            <a:r>
              <a:rPr lang="ru-RU" sz="800" b="1" dirty="0">
                <a:solidFill>
                  <a:srgbClr val="1F497D"/>
                </a:solidFill>
              </a:rPr>
              <a:t>ОБЛАСТЬ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71A76C-3F3B-4FF7-A221-94FD33A99D8A}"/>
              </a:ext>
            </a:extLst>
          </p:cNvPr>
          <p:cNvSpPr txBox="1"/>
          <p:nvPr/>
        </p:nvSpPr>
        <p:spPr>
          <a:xfrm>
            <a:off x="5815557" y="2352568"/>
            <a:ext cx="11721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>
                <a:solidFill>
                  <a:srgbClr val="1F497D"/>
                </a:solidFill>
              </a:rPr>
              <a:t>САНКТ-ПЕТЕРБУРГ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E2D3CF-65CA-42CB-9823-97D188A6C615}"/>
              </a:ext>
            </a:extLst>
          </p:cNvPr>
          <p:cNvSpPr txBox="1"/>
          <p:nvPr/>
        </p:nvSpPr>
        <p:spPr>
          <a:xfrm>
            <a:off x="5729287" y="3441912"/>
            <a:ext cx="57579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b="1" dirty="0">
                <a:solidFill>
                  <a:srgbClr val="1F497D"/>
                </a:solidFill>
              </a:rPr>
              <a:t>САМАРА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AB2EB34-B5C6-41FE-B442-3B5B897671E6}"/>
              </a:ext>
            </a:extLst>
          </p:cNvPr>
          <p:cNvSpPr txBox="1"/>
          <p:nvPr/>
        </p:nvSpPr>
        <p:spPr>
          <a:xfrm>
            <a:off x="6045779" y="3079187"/>
            <a:ext cx="55175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b="1" dirty="0">
                <a:solidFill>
                  <a:srgbClr val="1F497D"/>
                </a:solidFill>
              </a:rPr>
              <a:t>КАЗАНЬ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4512E9-4194-482D-845A-9F58278A2405}"/>
              </a:ext>
            </a:extLst>
          </p:cNvPr>
          <p:cNvSpPr txBox="1"/>
          <p:nvPr/>
        </p:nvSpPr>
        <p:spPr>
          <a:xfrm>
            <a:off x="5474391" y="2697666"/>
            <a:ext cx="6823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1F497D"/>
                </a:solidFill>
              </a:rPr>
              <a:t>МОСКВА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7F631AB-7446-4683-9F06-B9F4E0211560}"/>
              </a:ext>
            </a:extLst>
          </p:cNvPr>
          <p:cNvSpPr txBox="1"/>
          <p:nvPr/>
        </p:nvSpPr>
        <p:spPr>
          <a:xfrm>
            <a:off x="6504904" y="3270727"/>
            <a:ext cx="88517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b="1" dirty="0">
                <a:solidFill>
                  <a:srgbClr val="1F497D"/>
                </a:solidFill>
              </a:rPr>
              <a:t>ЕКАТЕРИТБУРГ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26E4A9E-81A9-4990-A0BC-2FE7258B766F}"/>
              </a:ext>
            </a:extLst>
          </p:cNvPr>
          <p:cNvSpPr txBox="1"/>
          <p:nvPr/>
        </p:nvSpPr>
        <p:spPr>
          <a:xfrm>
            <a:off x="7266309" y="3708158"/>
            <a:ext cx="88838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b="1" dirty="0">
                <a:solidFill>
                  <a:srgbClr val="1F497D"/>
                </a:solidFill>
              </a:rPr>
              <a:t>НОВОСИБИРСК</a:t>
            </a:r>
          </a:p>
        </p:txBody>
      </p:sp>
    </p:spTree>
    <p:extLst>
      <p:ext uri="{BB962C8B-B14F-4D97-AF65-F5344CB8AC3E}">
        <p14:creationId xmlns:p14="http://schemas.microsoft.com/office/powerpoint/2010/main" val="2114897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Picture 1"/>
          <p:cNvPicPr/>
          <p:nvPr/>
        </p:nvPicPr>
        <p:blipFill>
          <a:blip r:embed="rId3" cstate="print"/>
          <a:stretch/>
        </p:blipFill>
        <p:spPr>
          <a:xfrm>
            <a:off x="449280" y="254160"/>
            <a:ext cx="9967680" cy="6833880"/>
          </a:xfrm>
          <a:prstGeom prst="rect">
            <a:avLst/>
          </a:prstGeom>
          <a:ln>
            <a:noFill/>
          </a:ln>
        </p:spPr>
      </p:pic>
      <p:pic>
        <p:nvPicPr>
          <p:cNvPr id="269" name="Picture 2"/>
          <p:cNvPicPr/>
          <p:nvPr/>
        </p:nvPicPr>
        <p:blipFill>
          <a:blip r:embed="rId4" cstate="print"/>
          <a:stretch/>
        </p:blipFill>
        <p:spPr>
          <a:xfrm>
            <a:off x="9329760" y="592200"/>
            <a:ext cx="701280" cy="651960"/>
          </a:xfrm>
          <a:prstGeom prst="rect">
            <a:avLst/>
          </a:prstGeom>
          <a:ln>
            <a:noFill/>
          </a:ln>
          <a:effectLst>
            <a:outerShdw dist="138479" dir="2700000" algn="ctr" rotWithShape="0">
              <a:srgbClr val="333333">
                <a:alpha val="66000"/>
              </a:srgbClr>
            </a:outerShdw>
          </a:effectLst>
        </p:spPr>
      </p:pic>
      <p:sp>
        <p:nvSpPr>
          <p:cNvPr id="270" name="CustomShape 1"/>
          <p:cNvSpPr/>
          <p:nvPr/>
        </p:nvSpPr>
        <p:spPr>
          <a:xfrm>
            <a:off x="3833640" y="627120"/>
            <a:ext cx="5492520" cy="30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Constantia"/>
                <a:ea typeface="Microsoft YaHei"/>
              </a:rPr>
              <a:t>Федеральная служба по надзору в сфере транспорта</a:t>
            </a:r>
            <a:endParaRPr lang="ru-RU" sz="1400" b="0" strike="noStrike" spc="-1">
              <a:latin typeface="XO Oriel"/>
            </a:endParaRPr>
          </a:p>
        </p:txBody>
      </p:sp>
      <p:pic>
        <p:nvPicPr>
          <p:cNvPr id="271" name="Picture 4"/>
          <p:cNvPicPr/>
          <p:nvPr/>
        </p:nvPicPr>
        <p:blipFill>
          <a:blip r:embed="rId5" cstate="print"/>
          <a:stretch/>
        </p:blipFill>
        <p:spPr>
          <a:xfrm>
            <a:off x="635040" y="1825560"/>
            <a:ext cx="9540360" cy="4863600"/>
          </a:xfrm>
          <a:prstGeom prst="rect">
            <a:avLst/>
          </a:prstGeom>
          <a:ln>
            <a:noFill/>
          </a:ln>
        </p:spPr>
      </p:pic>
      <p:sp>
        <p:nvSpPr>
          <p:cNvPr id="272" name="CustomShape 2"/>
          <p:cNvSpPr/>
          <p:nvPr/>
        </p:nvSpPr>
        <p:spPr>
          <a:xfrm>
            <a:off x="420840" y="1844640"/>
            <a:ext cx="9853200" cy="5189040"/>
          </a:xfrm>
          <a:prstGeom prst="rect">
            <a:avLst/>
          </a:prstGeom>
          <a:solidFill>
            <a:srgbClr val="FFFFFF">
              <a:alpha val="73000"/>
            </a:srgbClr>
          </a:solidFill>
          <a:ln w="324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 dirty="0"/>
          </a:p>
        </p:txBody>
      </p:sp>
      <p:sp>
        <p:nvSpPr>
          <p:cNvPr id="273" name="CustomShape 3"/>
          <p:cNvSpPr/>
          <p:nvPr/>
        </p:nvSpPr>
        <p:spPr>
          <a:xfrm>
            <a:off x="387360" y="6580080"/>
            <a:ext cx="2491920" cy="46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8B8B8B"/>
                </a:solidFill>
                <a:latin typeface="Arial"/>
                <a:ea typeface="Microsoft YaHei"/>
              </a:rPr>
              <a:t>8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275" name="CustomShape 5"/>
          <p:cNvSpPr/>
          <p:nvPr/>
        </p:nvSpPr>
        <p:spPr>
          <a:xfrm>
            <a:off x="555480" y="1414229"/>
            <a:ext cx="847548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240"/>
            <a:r>
              <a:rPr lang="ru-RU" sz="1400" b="1" strike="noStrike" spc="-1" dirty="0">
                <a:solidFill>
                  <a:srgbClr val="002060"/>
                </a:solidFill>
                <a:latin typeface="Arial"/>
                <a:ea typeface="Microsoft YaHei"/>
              </a:rPr>
              <a:t>Информация о нарушениях безопасности движения </a:t>
            </a:r>
            <a:r>
              <a:rPr lang="ru-RU" sz="1400" b="1" u="sng" spc="-1" dirty="0">
                <a:solidFill>
                  <a:srgbClr val="1F497D"/>
                </a:solidFill>
                <a:ea typeface="Microsoft YaHei"/>
              </a:rPr>
              <a:t>за 2023 год</a:t>
            </a:r>
            <a:endParaRPr lang="ru-RU" sz="1400" u="sng" spc="-1" dirty="0">
              <a:latin typeface="XO Oriel"/>
            </a:endParaRPr>
          </a:p>
        </p:txBody>
      </p:sp>
      <p:sp>
        <p:nvSpPr>
          <p:cNvPr id="277" name="CustomShape 7"/>
          <p:cNvSpPr/>
          <p:nvPr/>
        </p:nvSpPr>
        <p:spPr>
          <a:xfrm>
            <a:off x="635040" y="4260960"/>
            <a:ext cx="9596160" cy="102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CustomShape 7"/>
          <p:cNvSpPr/>
          <p:nvPr/>
        </p:nvSpPr>
        <p:spPr>
          <a:xfrm>
            <a:off x="787440" y="4413360"/>
            <a:ext cx="9596160" cy="102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8421B580-C40B-4514-9DE0-C98B705DD4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189866"/>
              </p:ext>
            </p:extLst>
          </p:nvPr>
        </p:nvGraphicFramePr>
        <p:xfrm>
          <a:off x="859402" y="1812444"/>
          <a:ext cx="9197371" cy="531051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5506155">
                  <a:extLst>
                    <a:ext uri="{9D8B030D-6E8A-4147-A177-3AD203B41FA5}">
                      <a16:colId xmlns:a16="http://schemas.microsoft.com/office/drawing/2014/main" val="552512113"/>
                    </a:ext>
                  </a:extLst>
                </a:gridCol>
                <a:gridCol w="1928582">
                  <a:extLst>
                    <a:ext uri="{9D8B030D-6E8A-4147-A177-3AD203B41FA5}">
                      <a16:colId xmlns:a16="http://schemas.microsoft.com/office/drawing/2014/main" val="1532631945"/>
                    </a:ext>
                  </a:extLst>
                </a:gridCol>
                <a:gridCol w="1762634">
                  <a:extLst>
                    <a:ext uri="{9D8B030D-6E8A-4147-A177-3AD203B41FA5}">
                      <a16:colId xmlns:a16="http://schemas.microsoft.com/office/drawing/2014/main" val="454679905"/>
                    </a:ext>
                  </a:extLst>
                </a:gridCol>
              </a:tblGrid>
              <a:tr h="289443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4C6067"/>
                        </a:solidFill>
                        <a:effectLst/>
                        <a:latin typeface="RF Dewi" panose="0000050000000000000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 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 г.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8348789"/>
                  </a:ext>
                </a:extLst>
              </a:tr>
              <a:tr h="2047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чрезвычайных ситуаций техногенного характера – всего, в том числе в результате которых: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198934"/>
                  </a:ext>
                </a:extLst>
              </a:tr>
              <a:tr h="2047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</a:rPr>
                        <a:t>     погиб 1 и более 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3356687"/>
                  </a:ext>
                </a:extLst>
              </a:tr>
              <a:tr h="2047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</a:rPr>
                        <a:t>     причинён вред здоровью 5 и более 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4030459"/>
                  </a:ext>
                </a:extLst>
              </a:tr>
              <a:tr h="2047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</a:rPr>
                        <a:t>     причинен вред здоровью 50 и более 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939027"/>
                  </a:ext>
                </a:extLst>
              </a:tr>
              <a:tr h="204734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</a:rPr>
                        <a:t>   поврежден подвижной состав внеуличного транспорта до степени  исключения из инвентаря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4461346"/>
                  </a:ext>
                </a:extLst>
              </a:tr>
              <a:tr h="204734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</a:rPr>
                        <a:t>   полный перерыв движения подвижного состава хотя бы по одному из путей на перегоне (станции) составил более 2 часов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5033634"/>
                  </a:ext>
                </a:extLst>
              </a:tr>
              <a:tr h="2047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аварий - всего, в том числе в результате которых: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</a:rPr>
                        <a:t>     причинён тяжкий вред здоровью менее 5 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178948"/>
                  </a:ext>
                </a:extLst>
              </a:tr>
              <a:tr h="358606"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</a:rPr>
                        <a:t>  причинён вред здоровью от 20 до 50 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8793606"/>
                  </a:ext>
                </a:extLst>
              </a:tr>
              <a:tr h="358606"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</a:rPr>
                        <a:t>  поврежден подвижной состав внеуличного транспорта в объеме капитального ремонта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2932134"/>
                  </a:ext>
                </a:extLst>
              </a:tr>
              <a:tr h="358606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</a:rPr>
                        <a:t>     полный перерыв движения подвижного состава хотя бы по одному из путей на перегоне (станции) составил  от 1 до 2 часов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7732253"/>
                  </a:ext>
                </a:extLst>
              </a:tr>
              <a:tr h="358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транспортных происшествий - всего, в том числе в результате которых: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294684"/>
                  </a:ext>
                </a:extLst>
              </a:tr>
              <a:tr h="358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</a:rPr>
                        <a:t>     причинён вред здоровью менее 20 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4752490"/>
                  </a:ext>
                </a:extLst>
              </a:tr>
              <a:tr h="358606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</a:rPr>
                        <a:t>   полный перерыв движения подвижного состава хотя бы по одному из путей на перегоне (станции) составил от 0,5 до 1 часа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3861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794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Picture 1"/>
          <p:cNvPicPr/>
          <p:nvPr/>
        </p:nvPicPr>
        <p:blipFill>
          <a:blip r:embed="rId3" cstate="print"/>
          <a:stretch/>
        </p:blipFill>
        <p:spPr>
          <a:xfrm>
            <a:off x="-1" y="1"/>
            <a:ext cx="10691813" cy="7172280"/>
          </a:xfrm>
          <a:prstGeom prst="rect">
            <a:avLst/>
          </a:prstGeom>
          <a:ln>
            <a:noFill/>
          </a:ln>
        </p:spPr>
      </p:pic>
      <p:pic>
        <p:nvPicPr>
          <p:cNvPr id="186" name="Picture 2"/>
          <p:cNvPicPr/>
          <p:nvPr/>
        </p:nvPicPr>
        <p:blipFill>
          <a:blip r:embed="rId4" cstate="print"/>
          <a:stretch/>
        </p:blipFill>
        <p:spPr>
          <a:xfrm>
            <a:off x="9603277" y="152100"/>
            <a:ext cx="703080" cy="65196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87" name="CustomShape 1"/>
          <p:cNvSpPr/>
          <p:nvPr/>
        </p:nvSpPr>
        <p:spPr>
          <a:xfrm>
            <a:off x="3833640" y="627120"/>
            <a:ext cx="54925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70C0"/>
                </a:solidFill>
                <a:latin typeface="Constantia"/>
                <a:ea typeface="Microsoft YaHei"/>
              </a:rPr>
              <a:t>Федеральная служба по надзору в сфере транспорта</a:t>
            </a:r>
            <a:endParaRPr lang="ru-RU" sz="1400" b="0" strike="noStrike" spc="-1" dirty="0">
              <a:solidFill>
                <a:srgbClr val="0070C0"/>
              </a:solidFill>
              <a:latin typeface="XO Oriel"/>
            </a:endParaRPr>
          </a:p>
        </p:txBody>
      </p:sp>
      <p:pic>
        <p:nvPicPr>
          <p:cNvPr id="188" name="Picture 4"/>
          <p:cNvPicPr/>
          <p:nvPr/>
        </p:nvPicPr>
        <p:blipFill>
          <a:blip r:embed="rId5" cstate="print"/>
          <a:stretch/>
        </p:blipFill>
        <p:spPr>
          <a:xfrm>
            <a:off x="635040" y="1825560"/>
            <a:ext cx="9540360" cy="4863600"/>
          </a:xfrm>
          <a:prstGeom prst="rect">
            <a:avLst/>
          </a:prstGeom>
          <a:ln>
            <a:noFill/>
          </a:ln>
        </p:spPr>
      </p:pic>
      <p:sp>
        <p:nvSpPr>
          <p:cNvPr id="189" name="CustomShape 2"/>
          <p:cNvSpPr/>
          <p:nvPr/>
        </p:nvSpPr>
        <p:spPr>
          <a:xfrm>
            <a:off x="0" y="986775"/>
            <a:ext cx="10691812" cy="5973566"/>
          </a:xfrm>
          <a:prstGeom prst="rect">
            <a:avLst/>
          </a:prstGeom>
          <a:solidFill>
            <a:srgbClr val="FFFFFF">
              <a:alpha val="73000"/>
            </a:srgbClr>
          </a:solidFill>
          <a:ln w="324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CustomShape 3"/>
          <p:cNvSpPr/>
          <p:nvPr/>
        </p:nvSpPr>
        <p:spPr>
          <a:xfrm>
            <a:off x="233280" y="6580080"/>
            <a:ext cx="2646000" cy="46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8B8B8B"/>
                </a:solidFill>
                <a:latin typeface="Arial"/>
                <a:ea typeface="Microsoft YaHei"/>
              </a:rPr>
              <a:t>1</a:t>
            </a:r>
            <a:endParaRPr lang="ru-RU" sz="1200" b="0" strike="noStrike" spc="-1">
              <a:latin typeface="XO Oriel"/>
            </a:endParaRPr>
          </a:p>
        </p:txBody>
      </p:sp>
      <p:sp>
        <p:nvSpPr>
          <p:cNvPr id="192" name="CustomShape 5"/>
          <p:cNvSpPr/>
          <p:nvPr/>
        </p:nvSpPr>
        <p:spPr>
          <a:xfrm>
            <a:off x="724020" y="1069549"/>
            <a:ext cx="924377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u="sng" spc="-1" dirty="0">
                <a:solidFill>
                  <a:srgbClr val="1F497D"/>
                </a:solidFill>
                <a:ea typeface="Microsoft YaHei"/>
              </a:rPr>
              <a:t>Анализ событий, которые могут привести к нарушениям безопасности движения</a:t>
            </a:r>
          </a:p>
          <a:p>
            <a:pPr algn="ctr">
              <a:lnSpc>
                <a:spcPct val="100000"/>
              </a:lnSpc>
            </a:pPr>
            <a:r>
              <a:rPr lang="ru-RU" sz="1200" b="1" u="sng" strike="noStrike" spc="-1" dirty="0">
                <a:solidFill>
                  <a:srgbClr val="1F497D"/>
                </a:solidFill>
                <a:uFillTx/>
                <a:latin typeface="Arial"/>
                <a:ea typeface="Microsoft YaHei"/>
              </a:rPr>
              <a:t>за</a:t>
            </a:r>
            <a:r>
              <a:rPr lang="ru-RU" sz="1200" b="1" u="sng" spc="-1" dirty="0">
                <a:solidFill>
                  <a:srgbClr val="1F497D"/>
                </a:solidFill>
                <a:ea typeface="Microsoft YaHei"/>
              </a:rPr>
              <a:t> 2023 год</a:t>
            </a:r>
            <a:endParaRPr lang="ru-RU" sz="1200" b="0" u="sng" strike="noStrike" spc="-1" dirty="0">
              <a:latin typeface="XO Oriel"/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68E24E4-7091-4302-8306-C51FCE28562F}"/>
              </a:ext>
            </a:extLst>
          </p:cNvPr>
          <p:cNvGrpSpPr/>
          <p:nvPr/>
        </p:nvGrpSpPr>
        <p:grpSpPr>
          <a:xfrm>
            <a:off x="408774" y="2296923"/>
            <a:ext cx="8317210" cy="423089"/>
            <a:chOff x="7756443" y="4078539"/>
            <a:chExt cx="5332647" cy="423089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A5584943-963C-411E-9D0A-718540F8CB0E}"/>
                </a:ext>
              </a:extLst>
            </p:cNvPr>
            <p:cNvSpPr/>
            <p:nvPr/>
          </p:nvSpPr>
          <p:spPr>
            <a:xfrm flipH="1">
              <a:off x="7756443" y="4085947"/>
              <a:ext cx="4433747" cy="415681"/>
            </a:xfrm>
            <a:prstGeom prst="roundRect">
              <a:avLst>
                <a:gd name="adj" fmla="val 33048"/>
              </a:avLst>
            </a:prstGeom>
            <a:solidFill>
              <a:schemeClr val="bg1"/>
            </a:solidFill>
            <a:ln>
              <a:solidFill>
                <a:srgbClr val="086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dirty="0">
                  <a:solidFill>
                    <a:srgbClr val="086489"/>
                  </a:solidFill>
                  <a:latin typeface="RF Dewi" panose="00000500000000000000" charset="-52"/>
                </a:rPr>
                <a:t>Несанкционированное прекращение подачи сигналов АЛС-АРС при движении подвижного состава</a:t>
              </a:r>
            </a:p>
          </p:txBody>
        </p:sp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90B1859E-B242-47B3-B907-98EB2CF2C19C}"/>
                </a:ext>
              </a:extLst>
            </p:cNvPr>
            <p:cNvSpPr/>
            <p:nvPr/>
          </p:nvSpPr>
          <p:spPr>
            <a:xfrm flipH="1">
              <a:off x="12452279" y="4078539"/>
              <a:ext cx="636811" cy="415681"/>
            </a:xfrm>
            <a:prstGeom prst="roundRect">
              <a:avLst>
                <a:gd name="adj" fmla="val 34937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86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r>
                <a:rPr lang="ru-RU" sz="1600" b="1" dirty="0">
                  <a:solidFill>
                    <a:schemeClr val="bg1"/>
                  </a:solidFill>
                  <a:latin typeface="RF Dewi" panose="00000500000000000000" charset="-52"/>
                </a:rPr>
                <a:t>410</a:t>
              </a:r>
              <a:endParaRPr lang="ru-RU" sz="1200" b="1" dirty="0">
                <a:solidFill>
                  <a:schemeClr val="bg1"/>
                </a:solidFill>
                <a:latin typeface="RF Dewi" panose="00000500000000000000" charset="-52"/>
              </a:endParaRPr>
            </a:p>
          </p:txBody>
        </p:sp>
      </p:grp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BDE53AD9-A02F-4CCC-8145-B111AFCBA8E6}"/>
              </a:ext>
            </a:extLst>
          </p:cNvPr>
          <p:cNvSpPr/>
          <p:nvPr/>
        </p:nvSpPr>
        <p:spPr>
          <a:xfrm flipH="1">
            <a:off x="8922837" y="2300906"/>
            <a:ext cx="1626084" cy="415681"/>
          </a:xfrm>
          <a:prstGeom prst="roundRect">
            <a:avLst>
              <a:gd name="adj" fmla="val 3493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86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ru-RU" sz="1600" b="1" dirty="0">
                <a:solidFill>
                  <a:schemeClr val="bg1"/>
                </a:solidFill>
                <a:latin typeface="RF Dewi" panose="00000500000000000000" charset="-52"/>
              </a:rPr>
              <a:t>382       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RF Dewi" panose="00000500000000000000" charset="-52"/>
              </a:rPr>
              <a:t>↓ 7 %       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RF Dewi" panose="00000500000000000000" charset="-5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1A8F19-A36A-4BD9-BD9A-D7D4B7F58FA3}"/>
              </a:ext>
            </a:extLst>
          </p:cNvPr>
          <p:cNvSpPr txBox="1"/>
          <p:nvPr/>
        </p:nvSpPr>
        <p:spPr>
          <a:xfrm>
            <a:off x="7832228" y="1449991"/>
            <a:ext cx="8197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u="sng" dirty="0">
                <a:solidFill>
                  <a:srgbClr val="002060"/>
                </a:solidFill>
              </a:rPr>
              <a:t>2022 г.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0E89AFF-460F-4588-8847-5F21CD31686B}"/>
              </a:ext>
            </a:extLst>
          </p:cNvPr>
          <p:cNvSpPr/>
          <p:nvPr/>
        </p:nvSpPr>
        <p:spPr>
          <a:xfrm>
            <a:off x="9356501" y="1463422"/>
            <a:ext cx="8197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u="sng" dirty="0">
                <a:solidFill>
                  <a:srgbClr val="002060"/>
                </a:solidFill>
              </a:rPr>
              <a:t>2023 г.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F3686720-F65A-44B9-B492-5FC3B1FC77EB}"/>
              </a:ext>
            </a:extLst>
          </p:cNvPr>
          <p:cNvGrpSpPr/>
          <p:nvPr/>
        </p:nvGrpSpPr>
        <p:grpSpPr>
          <a:xfrm>
            <a:off x="384735" y="2764230"/>
            <a:ext cx="8317210" cy="1455456"/>
            <a:chOff x="7756443" y="4078539"/>
            <a:chExt cx="5332647" cy="1455456"/>
          </a:xfrm>
        </p:grpSpPr>
        <p:sp>
          <p:nvSpPr>
            <p:cNvPr id="35" name="Прямоугольник: скругленные углы 34">
              <a:extLst>
                <a:ext uri="{FF2B5EF4-FFF2-40B4-BE49-F238E27FC236}">
                  <a16:creationId xmlns:a16="http://schemas.microsoft.com/office/drawing/2014/main" id="{75D41024-F1CC-4029-B6E6-81C257FCAE9E}"/>
                </a:ext>
              </a:extLst>
            </p:cNvPr>
            <p:cNvSpPr/>
            <p:nvPr/>
          </p:nvSpPr>
          <p:spPr>
            <a:xfrm flipH="1">
              <a:off x="7756443" y="4085947"/>
              <a:ext cx="4433747" cy="1448048"/>
            </a:xfrm>
            <a:prstGeom prst="roundRect">
              <a:avLst>
                <a:gd name="adj" fmla="val 33048"/>
              </a:avLst>
            </a:prstGeom>
            <a:solidFill>
              <a:schemeClr val="bg1"/>
            </a:solidFill>
            <a:ln>
              <a:solidFill>
                <a:srgbClr val="086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100" dirty="0">
                  <a:solidFill>
                    <a:srgbClr val="086489"/>
                  </a:solidFill>
                  <a:latin typeface="RF Dewi" panose="00000500000000000000" charset="-52"/>
                </a:rPr>
                <a:t>Технические неисправности подвижного состава, в результате которых отменен один или более поезд или допущена </a:t>
              </a:r>
              <a:r>
                <a:rPr lang="ru-RU" sz="1100" dirty="0" err="1">
                  <a:solidFill>
                    <a:srgbClr val="086489"/>
                  </a:solidFill>
                  <a:latin typeface="RF Dewi" panose="00000500000000000000" charset="-52"/>
                </a:rPr>
                <a:t>неграфиковая</a:t>
              </a:r>
              <a:r>
                <a:rPr lang="ru-RU" sz="1100" dirty="0">
                  <a:solidFill>
                    <a:srgbClr val="086489"/>
                  </a:solidFill>
                  <a:latin typeface="RF Dewi" panose="00000500000000000000" charset="-52"/>
                </a:rPr>
                <a:t> высадка пассажиров – всего, вследствие отказа:</a:t>
              </a:r>
            </a:p>
            <a:p>
              <a:r>
                <a:rPr lang="ru-RU" sz="1100" dirty="0">
                  <a:solidFill>
                    <a:srgbClr val="086489"/>
                  </a:solidFill>
                  <a:latin typeface="RF Dewi" panose="00000500000000000000" charset="-52"/>
                </a:rPr>
                <a:t>			Электрооборудования</a:t>
              </a:r>
            </a:p>
            <a:p>
              <a:r>
                <a:rPr lang="ru-RU" sz="1100" dirty="0">
                  <a:solidFill>
                    <a:srgbClr val="086489"/>
                  </a:solidFill>
                  <a:latin typeface="RF Dewi" panose="00000500000000000000" charset="-52"/>
                </a:rPr>
                <a:t>			Механического оборудования</a:t>
              </a:r>
            </a:p>
            <a:p>
              <a:r>
                <a:rPr lang="ru-RU" sz="1100" dirty="0">
                  <a:solidFill>
                    <a:srgbClr val="086489"/>
                  </a:solidFill>
                  <a:latin typeface="RF Dewi" panose="00000500000000000000" charset="-52"/>
                </a:rPr>
                <a:t>			Нагрева буксового узла</a:t>
              </a:r>
            </a:p>
            <a:p>
              <a:r>
                <a:rPr lang="ru-RU" sz="1100" dirty="0">
                  <a:solidFill>
                    <a:srgbClr val="086489"/>
                  </a:solidFill>
                  <a:latin typeface="RF Dewi" panose="00000500000000000000" charset="-52"/>
                </a:rPr>
                <a:t>			Автотормозного оборудования</a:t>
              </a:r>
            </a:p>
          </p:txBody>
        </p:sp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D01B2523-AADD-451E-927B-EDC3B260C167}"/>
                </a:ext>
              </a:extLst>
            </p:cNvPr>
            <p:cNvSpPr/>
            <p:nvPr/>
          </p:nvSpPr>
          <p:spPr>
            <a:xfrm flipH="1">
              <a:off x="12447782" y="4078539"/>
              <a:ext cx="641308" cy="415681"/>
            </a:xfrm>
            <a:prstGeom prst="roundRect">
              <a:avLst>
                <a:gd name="adj" fmla="val 34937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86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r>
                <a:rPr lang="ru-RU" sz="1600" b="1" dirty="0">
                  <a:solidFill>
                    <a:schemeClr val="bg1"/>
                  </a:solidFill>
                  <a:latin typeface="RF Dewi" panose="00000500000000000000" charset="-52"/>
                </a:rPr>
                <a:t>965</a:t>
              </a:r>
            </a:p>
          </p:txBody>
        </p:sp>
      </p:grp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01293C2C-9DF3-40E2-A0AB-B556998AF394}"/>
              </a:ext>
            </a:extLst>
          </p:cNvPr>
          <p:cNvSpPr/>
          <p:nvPr/>
        </p:nvSpPr>
        <p:spPr>
          <a:xfrm flipH="1">
            <a:off x="8961372" y="2771638"/>
            <a:ext cx="1587549" cy="415681"/>
          </a:xfrm>
          <a:prstGeom prst="roundRect">
            <a:avLst>
              <a:gd name="adj" fmla="val 3493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86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ru-RU" sz="1600" b="1" dirty="0">
                <a:solidFill>
                  <a:schemeClr val="bg1"/>
                </a:solidFill>
                <a:latin typeface="RF Dewi" panose="00000500000000000000" charset="-52"/>
              </a:rPr>
              <a:t>1904      </a:t>
            </a:r>
            <a:r>
              <a:rPr lang="ru-RU" sz="1600" b="1" dirty="0">
                <a:solidFill>
                  <a:srgbClr val="0070C0"/>
                </a:solidFill>
                <a:latin typeface="RF Dewi" panose="00000500000000000000" charset="-52"/>
              </a:rPr>
              <a:t>↑ 97 %</a:t>
            </a:r>
            <a:endParaRPr lang="ru-RU" sz="1200" b="1" dirty="0">
              <a:solidFill>
                <a:srgbClr val="0070C0"/>
              </a:solidFill>
              <a:latin typeface="RF Dewi" panose="00000500000000000000" charset="-52"/>
            </a:endParaRPr>
          </a:p>
        </p:txBody>
      </p:sp>
      <p:sp>
        <p:nvSpPr>
          <p:cNvPr id="41" name="Левая круглая скобка 105">
            <a:extLst>
              <a:ext uri="{FF2B5EF4-FFF2-40B4-BE49-F238E27FC236}">
                <a16:creationId xmlns:a16="http://schemas.microsoft.com/office/drawing/2014/main" id="{A9F4059E-53F8-4709-A35D-9A9BAE016283}"/>
              </a:ext>
            </a:extLst>
          </p:cNvPr>
          <p:cNvSpPr/>
          <p:nvPr/>
        </p:nvSpPr>
        <p:spPr>
          <a:xfrm>
            <a:off x="7621619" y="3204789"/>
            <a:ext cx="222289" cy="852094"/>
          </a:xfrm>
          <a:prstGeom prst="leftBracket">
            <a:avLst>
              <a:gd name="adj" fmla="val 104283"/>
            </a:avLst>
          </a:prstGeom>
          <a:noFill/>
          <a:ln w="28575">
            <a:solidFill>
              <a:srgbClr val="0864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64286" tIns="32143" rIns="64286" bIns="32143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600" spc="-1" dirty="0">
              <a:solidFill>
                <a:srgbClr val="000000"/>
              </a:solidFill>
              <a:latin typeface="RF Dewi" panose="00000500000000000000" charset="-52"/>
              <a:ea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9F49D0-2FF9-4E0C-AB35-924947BBC6E5}"/>
              </a:ext>
            </a:extLst>
          </p:cNvPr>
          <p:cNvSpPr txBox="1"/>
          <p:nvPr/>
        </p:nvSpPr>
        <p:spPr>
          <a:xfrm>
            <a:off x="7670820" y="3289143"/>
            <a:ext cx="593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200" b="1" dirty="0">
                <a:solidFill>
                  <a:srgbClr val="0070C0"/>
                </a:solidFill>
                <a:latin typeface="RF Dewi" panose="00000500000000000000" charset="-52"/>
              </a:rPr>
              <a:t>535</a:t>
            </a:r>
          </a:p>
          <a:p>
            <a:pPr marL="171450" indent="-171450">
              <a:buFontTx/>
              <a:buChar char="-"/>
            </a:pPr>
            <a:r>
              <a:rPr lang="ru-RU" sz="1200" b="1" dirty="0">
                <a:solidFill>
                  <a:srgbClr val="0070C0"/>
                </a:solidFill>
                <a:latin typeface="RF Dewi" panose="00000500000000000000" charset="-52"/>
              </a:rPr>
              <a:t>29</a:t>
            </a:r>
          </a:p>
          <a:p>
            <a:pPr marL="171450" indent="-171450">
              <a:buFontTx/>
              <a:buChar char="-"/>
            </a:pPr>
            <a:r>
              <a:rPr lang="ru-RU" sz="1200" b="1" dirty="0">
                <a:solidFill>
                  <a:srgbClr val="0070C0"/>
                </a:solidFill>
                <a:latin typeface="RF Dewi" panose="00000500000000000000" charset="-52"/>
              </a:rPr>
              <a:t>0</a:t>
            </a:r>
          </a:p>
          <a:p>
            <a:pPr marL="171450" indent="-171450">
              <a:buFontTx/>
              <a:buChar char="-"/>
            </a:pPr>
            <a:r>
              <a:rPr lang="ru-RU" sz="1200" b="1" dirty="0">
                <a:solidFill>
                  <a:srgbClr val="0070C0"/>
                </a:solidFill>
                <a:latin typeface="RF Dewi" panose="00000500000000000000" charset="-52"/>
              </a:rPr>
              <a:t>67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43" name="Левая круглая скобка 105">
            <a:extLst>
              <a:ext uri="{FF2B5EF4-FFF2-40B4-BE49-F238E27FC236}">
                <a16:creationId xmlns:a16="http://schemas.microsoft.com/office/drawing/2014/main" id="{F7D33FB1-ABC6-44C0-9541-B4F5E7F23224}"/>
              </a:ext>
            </a:extLst>
          </p:cNvPr>
          <p:cNvSpPr/>
          <p:nvPr/>
        </p:nvSpPr>
        <p:spPr>
          <a:xfrm>
            <a:off x="8872555" y="3214514"/>
            <a:ext cx="222289" cy="852094"/>
          </a:xfrm>
          <a:prstGeom prst="leftBracket">
            <a:avLst>
              <a:gd name="adj" fmla="val 104283"/>
            </a:avLst>
          </a:prstGeom>
          <a:noFill/>
          <a:ln w="28575">
            <a:solidFill>
              <a:srgbClr val="0864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64286" tIns="32143" rIns="64286" bIns="32143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600" spc="-1" dirty="0">
              <a:solidFill>
                <a:srgbClr val="000000"/>
              </a:solidFill>
              <a:latin typeface="RF Dewi" panose="00000500000000000000" charset="-52"/>
              <a:ea typeface="Arial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9749086-CE07-418F-B40B-2C0BAED0C4CD}"/>
              </a:ext>
            </a:extLst>
          </p:cNvPr>
          <p:cNvSpPr txBox="1"/>
          <p:nvPr/>
        </p:nvSpPr>
        <p:spPr>
          <a:xfrm>
            <a:off x="8903105" y="3301212"/>
            <a:ext cx="6511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  <a:latin typeface="RF Dewi" panose="00000500000000000000" charset="-52"/>
              </a:rPr>
              <a:t>-   1364</a:t>
            </a:r>
          </a:p>
          <a:p>
            <a:pPr marL="171450" indent="-171450">
              <a:buFontTx/>
              <a:buChar char="-"/>
            </a:pPr>
            <a:r>
              <a:rPr lang="ru-RU" sz="1200" b="1" dirty="0">
                <a:solidFill>
                  <a:srgbClr val="0070C0"/>
                </a:solidFill>
                <a:latin typeface="RF Dewi" panose="00000500000000000000" charset="-52"/>
              </a:rPr>
              <a:t>64</a:t>
            </a:r>
          </a:p>
          <a:p>
            <a:pPr marL="171450" indent="-171450">
              <a:buFontTx/>
              <a:buChar char="-"/>
            </a:pPr>
            <a:r>
              <a:rPr lang="ru-RU" sz="1200" b="1" dirty="0">
                <a:solidFill>
                  <a:srgbClr val="0070C0"/>
                </a:solidFill>
                <a:latin typeface="RF Dewi" panose="00000500000000000000" charset="-52"/>
              </a:rPr>
              <a:t>12</a:t>
            </a:r>
          </a:p>
          <a:p>
            <a:pPr marL="171450" indent="-171450">
              <a:buFontTx/>
              <a:buChar char="-"/>
            </a:pPr>
            <a:r>
              <a:rPr lang="ru-RU" sz="1200" b="1" dirty="0">
                <a:solidFill>
                  <a:srgbClr val="0070C0"/>
                </a:solidFill>
                <a:latin typeface="RF Dewi" panose="00000500000000000000" charset="-52"/>
              </a:rPr>
              <a:t>104</a:t>
            </a:r>
          </a:p>
        </p:txBody>
      </p:sp>
      <p:cxnSp>
        <p:nvCxnSpPr>
          <p:cNvPr id="45" name="Прямая соединительная линия 106">
            <a:extLst>
              <a:ext uri="{FF2B5EF4-FFF2-40B4-BE49-F238E27FC236}">
                <a16:creationId xmlns:a16="http://schemas.microsoft.com/office/drawing/2014/main" id="{4D30F1DC-840B-4FE6-BBF8-C2CBCF05EDCB}"/>
              </a:ext>
            </a:extLst>
          </p:cNvPr>
          <p:cNvCxnSpPr>
            <a:cxnSpLocks/>
          </p:cNvCxnSpPr>
          <p:nvPr/>
        </p:nvCxnSpPr>
        <p:spPr>
          <a:xfrm flipV="1">
            <a:off x="7821583" y="4050796"/>
            <a:ext cx="2711171" cy="12069"/>
          </a:xfrm>
          <a:prstGeom prst="straightConnector1">
            <a:avLst/>
          </a:prstGeom>
          <a:ln w="28575">
            <a:solidFill>
              <a:srgbClr val="086489"/>
            </a:solidFill>
            <a:round/>
          </a:ln>
        </p:spPr>
      </p:cxn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6AB8A40E-029C-4CC5-9811-F1690C357098}"/>
              </a:ext>
            </a:extLst>
          </p:cNvPr>
          <p:cNvGrpSpPr/>
          <p:nvPr/>
        </p:nvGrpSpPr>
        <p:grpSpPr>
          <a:xfrm>
            <a:off x="375866" y="4266015"/>
            <a:ext cx="8317210" cy="423089"/>
            <a:chOff x="7756443" y="4078539"/>
            <a:chExt cx="5332647" cy="423089"/>
          </a:xfrm>
        </p:grpSpPr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7CE0C627-FD0B-4A63-9072-3F6B0A10A7A5}"/>
                </a:ext>
              </a:extLst>
            </p:cNvPr>
            <p:cNvSpPr/>
            <p:nvPr/>
          </p:nvSpPr>
          <p:spPr>
            <a:xfrm flipH="1">
              <a:off x="7756443" y="4085947"/>
              <a:ext cx="4433747" cy="415681"/>
            </a:xfrm>
            <a:prstGeom prst="roundRect">
              <a:avLst>
                <a:gd name="adj" fmla="val 33048"/>
              </a:avLst>
            </a:prstGeom>
            <a:solidFill>
              <a:schemeClr val="bg1"/>
            </a:solidFill>
            <a:ln>
              <a:solidFill>
                <a:srgbClr val="086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dirty="0">
                  <a:solidFill>
                    <a:srgbClr val="086489"/>
                  </a:solidFill>
                  <a:latin typeface="RF Dewi" panose="00000500000000000000" charset="-52"/>
                </a:rPr>
                <a:t>Повреждение, вызвавшее вынужденную остановку подвижного состава на перегоне (станции)</a:t>
              </a:r>
            </a:p>
          </p:txBody>
        </p:sp>
        <p:sp>
          <p:nvSpPr>
            <p:cNvPr id="49" name="Прямоугольник: скругленные углы 48">
              <a:extLst>
                <a:ext uri="{FF2B5EF4-FFF2-40B4-BE49-F238E27FC236}">
                  <a16:creationId xmlns:a16="http://schemas.microsoft.com/office/drawing/2014/main" id="{E3A935FA-DA54-40F1-A7AF-5DF89D88F1BF}"/>
                </a:ext>
              </a:extLst>
            </p:cNvPr>
            <p:cNvSpPr/>
            <p:nvPr/>
          </p:nvSpPr>
          <p:spPr>
            <a:xfrm flipH="1">
              <a:off x="12452279" y="4078539"/>
              <a:ext cx="636811" cy="415681"/>
            </a:xfrm>
            <a:prstGeom prst="roundRect">
              <a:avLst>
                <a:gd name="adj" fmla="val 34937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86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r>
                <a:rPr lang="ru-RU" sz="1600" b="1" dirty="0">
                  <a:solidFill>
                    <a:schemeClr val="bg1"/>
                  </a:solidFill>
                  <a:latin typeface="RF Dewi" panose="00000500000000000000" charset="-52"/>
                </a:rPr>
                <a:t>1</a:t>
              </a:r>
            </a:p>
          </p:txBody>
        </p:sp>
      </p:grp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8FA9D82E-6C69-4137-AA7E-83AA0E572BB1}"/>
              </a:ext>
            </a:extLst>
          </p:cNvPr>
          <p:cNvSpPr/>
          <p:nvPr/>
        </p:nvSpPr>
        <p:spPr>
          <a:xfrm flipH="1">
            <a:off x="8889929" y="4269998"/>
            <a:ext cx="1626084" cy="415681"/>
          </a:xfrm>
          <a:prstGeom prst="roundRect">
            <a:avLst>
              <a:gd name="adj" fmla="val 3493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86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ru-RU" sz="1600" b="1" dirty="0">
                <a:solidFill>
                  <a:schemeClr val="bg1"/>
                </a:solidFill>
                <a:latin typeface="RF Dewi" panose="00000500000000000000" charset="-52"/>
              </a:rPr>
              <a:t>8            </a:t>
            </a:r>
            <a:r>
              <a:rPr lang="ru-RU" sz="1600" b="1" dirty="0">
                <a:solidFill>
                  <a:srgbClr val="0070C0"/>
                </a:solidFill>
                <a:latin typeface="RF Dewi" panose="00000500000000000000" charset="-52"/>
              </a:rPr>
              <a:t>↑ 700 % </a:t>
            </a:r>
            <a:endParaRPr lang="ru-RU" sz="1600" b="1" dirty="0">
              <a:solidFill>
                <a:schemeClr val="bg1"/>
              </a:solidFill>
              <a:latin typeface="RF Dewi" panose="00000500000000000000" charset="-52"/>
            </a:endParaRPr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C599240E-A2A1-423E-AEE1-81FCD13D2918}"/>
              </a:ext>
            </a:extLst>
          </p:cNvPr>
          <p:cNvGrpSpPr/>
          <p:nvPr/>
        </p:nvGrpSpPr>
        <p:grpSpPr>
          <a:xfrm>
            <a:off x="360360" y="4733251"/>
            <a:ext cx="8317210" cy="423089"/>
            <a:chOff x="7756443" y="4078539"/>
            <a:chExt cx="5332647" cy="423089"/>
          </a:xfrm>
        </p:grpSpPr>
        <p:sp>
          <p:nvSpPr>
            <p:cNvPr id="52" name="Прямоугольник: скругленные углы 51">
              <a:extLst>
                <a:ext uri="{FF2B5EF4-FFF2-40B4-BE49-F238E27FC236}">
                  <a16:creationId xmlns:a16="http://schemas.microsoft.com/office/drawing/2014/main" id="{FAD69AED-46F5-474A-BB58-13D6487D6363}"/>
                </a:ext>
              </a:extLst>
            </p:cNvPr>
            <p:cNvSpPr/>
            <p:nvPr/>
          </p:nvSpPr>
          <p:spPr>
            <a:xfrm flipH="1">
              <a:off x="7756443" y="4085947"/>
              <a:ext cx="4433747" cy="415681"/>
            </a:xfrm>
            <a:prstGeom prst="roundRect">
              <a:avLst>
                <a:gd name="adj" fmla="val 33048"/>
              </a:avLst>
            </a:prstGeom>
            <a:solidFill>
              <a:schemeClr val="bg1"/>
            </a:solidFill>
            <a:ln>
              <a:solidFill>
                <a:srgbClr val="086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dirty="0">
                  <a:solidFill>
                    <a:srgbClr val="086489"/>
                  </a:solidFill>
                  <a:latin typeface="RF Dewi" panose="00000500000000000000" charset="-52"/>
                </a:rPr>
                <a:t>Несанкционированный проезд станции без остановки или проезд сигнального знака «Остановка первого вагона», в результате чего не производилась высадка пассажиров </a:t>
              </a:r>
            </a:p>
          </p:txBody>
        </p:sp>
        <p:sp>
          <p:nvSpPr>
            <p:cNvPr id="53" name="Прямоугольник: скругленные углы 52">
              <a:extLst>
                <a:ext uri="{FF2B5EF4-FFF2-40B4-BE49-F238E27FC236}">
                  <a16:creationId xmlns:a16="http://schemas.microsoft.com/office/drawing/2014/main" id="{A3A709FD-E1E7-4252-9EA2-9A15825DE5C1}"/>
                </a:ext>
              </a:extLst>
            </p:cNvPr>
            <p:cNvSpPr/>
            <p:nvPr/>
          </p:nvSpPr>
          <p:spPr>
            <a:xfrm flipH="1">
              <a:off x="12452279" y="4078539"/>
              <a:ext cx="636811" cy="415681"/>
            </a:xfrm>
            <a:prstGeom prst="roundRect">
              <a:avLst>
                <a:gd name="adj" fmla="val 34937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86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r>
                <a:rPr lang="ru-RU" sz="1600" b="1" dirty="0">
                  <a:solidFill>
                    <a:schemeClr val="bg1"/>
                  </a:solidFill>
                  <a:latin typeface="RF Dewi" panose="00000500000000000000" charset="-52"/>
                </a:rPr>
                <a:t>8</a:t>
              </a:r>
              <a:endParaRPr lang="ru-RU" sz="1200" b="1" dirty="0">
                <a:solidFill>
                  <a:schemeClr val="bg1"/>
                </a:solidFill>
                <a:latin typeface="RF Dewi" panose="00000500000000000000" charset="-52"/>
              </a:endParaRPr>
            </a:p>
          </p:txBody>
        </p:sp>
      </p:grp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45651EF8-C2C5-44FE-BE20-04DB4AA7B885}"/>
              </a:ext>
            </a:extLst>
          </p:cNvPr>
          <p:cNvSpPr/>
          <p:nvPr/>
        </p:nvSpPr>
        <p:spPr>
          <a:xfrm flipH="1">
            <a:off x="8874423" y="4737234"/>
            <a:ext cx="1626084" cy="415681"/>
          </a:xfrm>
          <a:prstGeom prst="roundRect">
            <a:avLst>
              <a:gd name="adj" fmla="val 3493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86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ru-RU" sz="1600" b="1" dirty="0">
                <a:solidFill>
                  <a:schemeClr val="bg1"/>
                </a:solidFill>
                <a:latin typeface="RF Dewi" panose="00000500000000000000" charset="-52"/>
              </a:rPr>
              <a:t>16          </a:t>
            </a:r>
            <a:r>
              <a:rPr lang="ru-RU" sz="1600" b="1" dirty="0">
                <a:solidFill>
                  <a:srgbClr val="0070C0"/>
                </a:solidFill>
                <a:latin typeface="RF Dewi" panose="00000500000000000000" charset="-52"/>
              </a:rPr>
              <a:t>↑ 100 % </a:t>
            </a:r>
            <a:r>
              <a:rPr lang="ru-RU" sz="1600" b="1" dirty="0">
                <a:solidFill>
                  <a:schemeClr val="bg1"/>
                </a:solidFill>
                <a:latin typeface="RF Dewi" panose="00000500000000000000" charset="-52"/>
              </a:rPr>
              <a:t>	</a:t>
            </a:r>
            <a:endParaRPr lang="ru-RU" sz="1200" b="1" dirty="0">
              <a:solidFill>
                <a:schemeClr val="bg1"/>
              </a:solidFill>
              <a:latin typeface="RF Dewi" panose="00000500000000000000" charset="-52"/>
            </a:endParaRPr>
          </a:p>
        </p:txBody>
      </p: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002EE11D-F38F-482B-8142-D8B64F3AC192}"/>
              </a:ext>
            </a:extLst>
          </p:cNvPr>
          <p:cNvGrpSpPr/>
          <p:nvPr/>
        </p:nvGrpSpPr>
        <p:grpSpPr>
          <a:xfrm>
            <a:off x="360360" y="5194155"/>
            <a:ext cx="8317210" cy="423089"/>
            <a:chOff x="7756443" y="4078539"/>
            <a:chExt cx="5332647" cy="423089"/>
          </a:xfrm>
        </p:grpSpPr>
        <p:sp>
          <p:nvSpPr>
            <p:cNvPr id="56" name="Прямоугольник: скругленные углы 55">
              <a:extLst>
                <a:ext uri="{FF2B5EF4-FFF2-40B4-BE49-F238E27FC236}">
                  <a16:creationId xmlns:a16="http://schemas.microsoft.com/office/drawing/2014/main" id="{F6541818-3D0F-4063-97C4-20C06C43EB5B}"/>
                </a:ext>
              </a:extLst>
            </p:cNvPr>
            <p:cNvSpPr/>
            <p:nvPr/>
          </p:nvSpPr>
          <p:spPr>
            <a:xfrm flipH="1">
              <a:off x="7756443" y="4085947"/>
              <a:ext cx="4433747" cy="415681"/>
            </a:xfrm>
            <a:prstGeom prst="roundRect">
              <a:avLst>
                <a:gd name="adj" fmla="val 33048"/>
              </a:avLst>
            </a:prstGeom>
            <a:solidFill>
              <a:schemeClr val="bg1"/>
            </a:solidFill>
            <a:ln>
              <a:solidFill>
                <a:srgbClr val="086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dirty="0">
                  <a:solidFill>
                    <a:srgbClr val="086489"/>
                  </a:solidFill>
                  <a:latin typeface="RF Dewi" panose="00000500000000000000" charset="-52"/>
                </a:rPr>
                <a:t>Несанкционированный проезд запрещающего сигнала (в том числе погасшего или имеющего непонятное показание)</a:t>
              </a:r>
            </a:p>
          </p:txBody>
        </p:sp>
        <p:sp>
          <p:nvSpPr>
            <p:cNvPr id="57" name="Прямоугольник: скругленные углы 56">
              <a:extLst>
                <a:ext uri="{FF2B5EF4-FFF2-40B4-BE49-F238E27FC236}">
                  <a16:creationId xmlns:a16="http://schemas.microsoft.com/office/drawing/2014/main" id="{79699824-AFFC-4A2C-9AB3-762F3BB95605}"/>
                </a:ext>
              </a:extLst>
            </p:cNvPr>
            <p:cNvSpPr/>
            <p:nvPr/>
          </p:nvSpPr>
          <p:spPr>
            <a:xfrm flipH="1">
              <a:off x="12452279" y="4078539"/>
              <a:ext cx="636811" cy="415681"/>
            </a:xfrm>
            <a:prstGeom prst="roundRect">
              <a:avLst>
                <a:gd name="adj" fmla="val 34937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86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r>
                <a:rPr lang="ru-RU" sz="1600" b="1" dirty="0">
                  <a:solidFill>
                    <a:schemeClr val="bg1"/>
                  </a:solidFill>
                  <a:latin typeface="RF Dewi" panose="00000500000000000000" charset="-52"/>
                </a:rPr>
                <a:t>14</a:t>
              </a:r>
              <a:endParaRPr lang="ru-RU" sz="1200" b="1" dirty="0">
                <a:solidFill>
                  <a:schemeClr val="bg1"/>
                </a:solidFill>
                <a:latin typeface="RF Dewi" panose="00000500000000000000" charset="-52"/>
              </a:endParaRPr>
            </a:p>
          </p:txBody>
        </p:sp>
      </p:grp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A07DCF56-8D1E-4783-B897-25DE78FB9083}"/>
              </a:ext>
            </a:extLst>
          </p:cNvPr>
          <p:cNvSpPr/>
          <p:nvPr/>
        </p:nvSpPr>
        <p:spPr>
          <a:xfrm flipH="1">
            <a:off x="8874423" y="5198138"/>
            <a:ext cx="1626084" cy="415681"/>
          </a:xfrm>
          <a:prstGeom prst="roundRect">
            <a:avLst>
              <a:gd name="adj" fmla="val 3493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86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ru-RU" sz="1600" b="1" dirty="0">
                <a:solidFill>
                  <a:schemeClr val="bg1"/>
                </a:solidFill>
                <a:latin typeface="RF Dewi" panose="00000500000000000000" charset="-52"/>
              </a:rPr>
              <a:t>25          </a:t>
            </a:r>
            <a:r>
              <a:rPr lang="ru-RU" sz="1600" b="1" dirty="0">
                <a:solidFill>
                  <a:srgbClr val="0070C0"/>
                </a:solidFill>
                <a:latin typeface="RF Dewi" panose="00000500000000000000" charset="-52"/>
              </a:rPr>
              <a:t>↑ 79 % </a:t>
            </a:r>
            <a:endParaRPr lang="ru-RU" sz="1200" b="1" dirty="0">
              <a:solidFill>
                <a:srgbClr val="0070C0"/>
              </a:solidFill>
              <a:latin typeface="RF Dewi" panose="00000500000000000000" charset="-52"/>
            </a:endParaRPr>
          </a:p>
        </p:txBody>
      </p: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5D3B3838-2AD1-40AD-967F-7C20F0F44F34}"/>
              </a:ext>
            </a:extLst>
          </p:cNvPr>
          <p:cNvGrpSpPr/>
          <p:nvPr/>
        </p:nvGrpSpPr>
        <p:grpSpPr>
          <a:xfrm>
            <a:off x="360360" y="5649539"/>
            <a:ext cx="8317210" cy="423089"/>
            <a:chOff x="7756443" y="4078539"/>
            <a:chExt cx="5332647" cy="423089"/>
          </a:xfrm>
        </p:grpSpPr>
        <p:sp>
          <p:nvSpPr>
            <p:cNvPr id="60" name="Прямоугольник: скругленные углы 59">
              <a:extLst>
                <a:ext uri="{FF2B5EF4-FFF2-40B4-BE49-F238E27FC236}">
                  <a16:creationId xmlns:a16="http://schemas.microsoft.com/office/drawing/2014/main" id="{75B86448-0A99-47A6-AB21-5C4B182C9316}"/>
                </a:ext>
              </a:extLst>
            </p:cNvPr>
            <p:cNvSpPr/>
            <p:nvPr/>
          </p:nvSpPr>
          <p:spPr>
            <a:xfrm flipH="1">
              <a:off x="7756443" y="4085947"/>
              <a:ext cx="4433747" cy="415681"/>
            </a:xfrm>
            <a:prstGeom prst="roundRect">
              <a:avLst>
                <a:gd name="adj" fmla="val 33048"/>
              </a:avLst>
            </a:prstGeom>
            <a:solidFill>
              <a:schemeClr val="bg1"/>
            </a:solidFill>
            <a:ln>
              <a:solidFill>
                <a:srgbClr val="086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100" dirty="0">
                  <a:solidFill>
                    <a:srgbClr val="086489"/>
                  </a:solidFill>
                  <a:latin typeface="RF Dewi" panose="00000500000000000000" charset="-52"/>
                </a:rPr>
                <a:t>Открытие раздвижных дверей вагона подвижного состава вне пределов пассажирской платформы или с противоположной от платформы стороны</a:t>
              </a:r>
            </a:p>
          </p:txBody>
        </p:sp>
        <p:sp>
          <p:nvSpPr>
            <p:cNvPr id="61" name="Прямоугольник: скругленные углы 60">
              <a:extLst>
                <a:ext uri="{FF2B5EF4-FFF2-40B4-BE49-F238E27FC236}">
                  <a16:creationId xmlns:a16="http://schemas.microsoft.com/office/drawing/2014/main" id="{950CDA6D-18C9-49DA-A93F-DB16FF7443BC}"/>
                </a:ext>
              </a:extLst>
            </p:cNvPr>
            <p:cNvSpPr/>
            <p:nvPr/>
          </p:nvSpPr>
          <p:spPr>
            <a:xfrm flipH="1">
              <a:off x="12452279" y="4078539"/>
              <a:ext cx="636811" cy="415681"/>
            </a:xfrm>
            <a:prstGeom prst="roundRect">
              <a:avLst>
                <a:gd name="adj" fmla="val 34937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86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r>
                <a:rPr lang="ru-RU" sz="1600" b="1" dirty="0">
                  <a:solidFill>
                    <a:schemeClr val="bg1"/>
                  </a:solidFill>
                  <a:latin typeface="RF Dewi" panose="00000500000000000000" charset="-52"/>
                </a:rPr>
                <a:t>3</a:t>
              </a:r>
              <a:endParaRPr lang="ru-RU" sz="1200" b="1" dirty="0">
                <a:solidFill>
                  <a:schemeClr val="bg1"/>
                </a:solidFill>
                <a:latin typeface="RF Dewi" panose="00000500000000000000" charset="-52"/>
              </a:endParaRPr>
            </a:p>
          </p:txBody>
        </p:sp>
      </p:grpSp>
      <p:sp>
        <p:nvSpPr>
          <p:cNvPr id="62" name="Прямоугольник: скругленные углы 61">
            <a:extLst>
              <a:ext uri="{FF2B5EF4-FFF2-40B4-BE49-F238E27FC236}">
                <a16:creationId xmlns:a16="http://schemas.microsoft.com/office/drawing/2014/main" id="{B177B2CD-778E-4BAE-8A7E-30D310EB4534}"/>
              </a:ext>
            </a:extLst>
          </p:cNvPr>
          <p:cNvSpPr/>
          <p:nvPr/>
        </p:nvSpPr>
        <p:spPr>
          <a:xfrm flipH="1">
            <a:off x="8857713" y="5654262"/>
            <a:ext cx="1626084" cy="415681"/>
          </a:xfrm>
          <a:prstGeom prst="roundRect">
            <a:avLst>
              <a:gd name="adj" fmla="val 3493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86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ru-RU" sz="1600" b="1" dirty="0">
                <a:solidFill>
                  <a:schemeClr val="bg1"/>
                </a:solidFill>
                <a:latin typeface="RF Dewi" panose="00000500000000000000" charset="-52"/>
              </a:rPr>
              <a:t>6            </a:t>
            </a:r>
            <a:r>
              <a:rPr lang="ru-RU" sz="1600" b="1" dirty="0">
                <a:solidFill>
                  <a:srgbClr val="0070C0"/>
                </a:solidFill>
                <a:latin typeface="RF Dewi" panose="00000500000000000000" charset="-52"/>
              </a:rPr>
              <a:t>↑ 100 %  </a:t>
            </a:r>
            <a:endParaRPr lang="ru-RU" sz="1200" b="1" dirty="0">
              <a:solidFill>
                <a:srgbClr val="0070C0"/>
              </a:solidFill>
              <a:latin typeface="RF Dewi" panose="00000500000000000000" charset="-52"/>
            </a:endParaRPr>
          </a:p>
        </p:txBody>
      </p: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EA9C9DE8-2808-4C65-B5DE-4F4D643FB898}"/>
              </a:ext>
            </a:extLst>
          </p:cNvPr>
          <p:cNvGrpSpPr/>
          <p:nvPr/>
        </p:nvGrpSpPr>
        <p:grpSpPr>
          <a:xfrm>
            <a:off x="340315" y="6112829"/>
            <a:ext cx="8317210" cy="423089"/>
            <a:chOff x="7756443" y="4078539"/>
            <a:chExt cx="5332647" cy="423089"/>
          </a:xfrm>
        </p:grpSpPr>
        <p:sp>
          <p:nvSpPr>
            <p:cNvPr id="64" name="Прямоугольник: скругленные углы 63">
              <a:extLst>
                <a:ext uri="{FF2B5EF4-FFF2-40B4-BE49-F238E27FC236}">
                  <a16:creationId xmlns:a16="http://schemas.microsoft.com/office/drawing/2014/main" id="{F9FD5CE2-60F1-4A7B-849D-8CCC5F7D210B}"/>
                </a:ext>
              </a:extLst>
            </p:cNvPr>
            <p:cNvSpPr/>
            <p:nvPr/>
          </p:nvSpPr>
          <p:spPr>
            <a:xfrm flipH="1">
              <a:off x="7756443" y="4085947"/>
              <a:ext cx="4433747" cy="415681"/>
            </a:xfrm>
            <a:prstGeom prst="roundRect">
              <a:avLst>
                <a:gd name="adj" fmla="val 33048"/>
              </a:avLst>
            </a:prstGeom>
            <a:solidFill>
              <a:schemeClr val="bg1"/>
            </a:solidFill>
            <a:ln>
              <a:solidFill>
                <a:srgbClr val="086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dirty="0">
                  <a:solidFill>
                    <a:srgbClr val="086489"/>
                  </a:solidFill>
                  <a:latin typeface="RF Dewi" panose="00000500000000000000" charset="-52"/>
                </a:rPr>
                <a:t>Нарушение габарита приближения оборудования</a:t>
              </a:r>
            </a:p>
          </p:txBody>
        </p:sp>
        <p:sp>
          <p:nvSpPr>
            <p:cNvPr id="65" name="Прямоугольник: скругленные углы 64">
              <a:extLst>
                <a:ext uri="{FF2B5EF4-FFF2-40B4-BE49-F238E27FC236}">
                  <a16:creationId xmlns:a16="http://schemas.microsoft.com/office/drawing/2014/main" id="{380DBFF5-B016-495C-AF69-A5A90A686A0A}"/>
                </a:ext>
              </a:extLst>
            </p:cNvPr>
            <p:cNvSpPr/>
            <p:nvPr/>
          </p:nvSpPr>
          <p:spPr>
            <a:xfrm flipH="1">
              <a:off x="12452279" y="4078539"/>
              <a:ext cx="636811" cy="415681"/>
            </a:xfrm>
            <a:prstGeom prst="roundRect">
              <a:avLst>
                <a:gd name="adj" fmla="val 34937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86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r>
                <a:rPr lang="ru-RU" sz="1600" b="1" dirty="0">
                  <a:solidFill>
                    <a:schemeClr val="bg1"/>
                  </a:solidFill>
                  <a:latin typeface="RF Dewi" panose="00000500000000000000" charset="-52"/>
                </a:rPr>
                <a:t>8</a:t>
              </a:r>
              <a:endParaRPr lang="ru-RU" sz="1200" b="1" dirty="0">
                <a:solidFill>
                  <a:schemeClr val="bg1"/>
                </a:solidFill>
                <a:latin typeface="RF Dewi" panose="00000500000000000000" charset="-52"/>
              </a:endParaRPr>
            </a:p>
          </p:txBody>
        </p:sp>
      </p:grp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id="{63A97CB8-614C-4DC3-A67A-08CF05F7B617}"/>
              </a:ext>
            </a:extLst>
          </p:cNvPr>
          <p:cNvSpPr/>
          <p:nvPr/>
        </p:nvSpPr>
        <p:spPr>
          <a:xfrm flipH="1">
            <a:off x="8837668" y="6117552"/>
            <a:ext cx="1626084" cy="415681"/>
          </a:xfrm>
          <a:prstGeom prst="roundRect">
            <a:avLst>
              <a:gd name="adj" fmla="val 3493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86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ru-RU" sz="1600" b="1" dirty="0">
                <a:solidFill>
                  <a:schemeClr val="bg1"/>
                </a:solidFill>
                <a:latin typeface="RF Dewi" panose="00000500000000000000" charset="-52"/>
              </a:rPr>
              <a:t>15           </a:t>
            </a:r>
            <a:r>
              <a:rPr lang="ru-RU" sz="1600" b="1" dirty="0">
                <a:solidFill>
                  <a:srgbClr val="0070C0"/>
                </a:solidFill>
                <a:latin typeface="RF Dewi" panose="00000500000000000000" charset="-52"/>
              </a:rPr>
              <a:t>↑ 88 %</a:t>
            </a:r>
            <a:endParaRPr lang="ru-RU" sz="1200" b="1" dirty="0">
              <a:solidFill>
                <a:srgbClr val="0070C0"/>
              </a:solidFill>
              <a:latin typeface="RF Dewi" panose="00000500000000000000" charset="-52"/>
            </a:endParaRPr>
          </a:p>
        </p:txBody>
      </p: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5F2072AC-8D91-462C-9F4F-4A48FD083C17}"/>
              </a:ext>
            </a:extLst>
          </p:cNvPr>
          <p:cNvGrpSpPr/>
          <p:nvPr/>
        </p:nvGrpSpPr>
        <p:grpSpPr>
          <a:xfrm>
            <a:off x="334794" y="6575718"/>
            <a:ext cx="8317210" cy="423089"/>
            <a:chOff x="7756443" y="4078539"/>
            <a:chExt cx="5332647" cy="423089"/>
          </a:xfrm>
        </p:grpSpPr>
        <p:sp>
          <p:nvSpPr>
            <p:cNvPr id="68" name="Прямоугольник: скругленные углы 67">
              <a:extLst>
                <a:ext uri="{FF2B5EF4-FFF2-40B4-BE49-F238E27FC236}">
                  <a16:creationId xmlns:a16="http://schemas.microsoft.com/office/drawing/2014/main" id="{193384B8-443C-4F23-B276-88E45ED43199}"/>
                </a:ext>
              </a:extLst>
            </p:cNvPr>
            <p:cNvSpPr/>
            <p:nvPr/>
          </p:nvSpPr>
          <p:spPr>
            <a:xfrm flipH="1">
              <a:off x="7756443" y="4085947"/>
              <a:ext cx="4433747" cy="415681"/>
            </a:xfrm>
            <a:prstGeom prst="roundRect">
              <a:avLst>
                <a:gd name="adj" fmla="val 33048"/>
              </a:avLst>
            </a:prstGeom>
            <a:solidFill>
              <a:schemeClr val="bg1"/>
            </a:solidFill>
            <a:ln>
              <a:solidFill>
                <a:srgbClr val="086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dirty="0">
                  <a:solidFill>
                    <a:srgbClr val="086489"/>
                  </a:solidFill>
                  <a:latin typeface="RF Dewi" panose="00000500000000000000" charset="-52"/>
                </a:rPr>
                <a:t>Пожары и возгорания</a:t>
              </a:r>
            </a:p>
          </p:txBody>
        </p:sp>
        <p:sp>
          <p:nvSpPr>
            <p:cNvPr id="69" name="Прямоугольник: скругленные углы 68">
              <a:extLst>
                <a:ext uri="{FF2B5EF4-FFF2-40B4-BE49-F238E27FC236}">
                  <a16:creationId xmlns:a16="http://schemas.microsoft.com/office/drawing/2014/main" id="{E1E946F8-810C-4E56-A290-D901E9E4C4ED}"/>
                </a:ext>
              </a:extLst>
            </p:cNvPr>
            <p:cNvSpPr/>
            <p:nvPr/>
          </p:nvSpPr>
          <p:spPr>
            <a:xfrm flipH="1">
              <a:off x="12452279" y="4078539"/>
              <a:ext cx="636811" cy="415681"/>
            </a:xfrm>
            <a:prstGeom prst="roundRect">
              <a:avLst>
                <a:gd name="adj" fmla="val 34937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86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r>
                <a:rPr lang="ru-RU" sz="1600" b="1" dirty="0">
                  <a:solidFill>
                    <a:schemeClr val="bg1"/>
                  </a:solidFill>
                  <a:latin typeface="RF Dewi" panose="00000500000000000000" charset="-52"/>
                </a:rPr>
                <a:t>7</a:t>
              </a:r>
              <a:endParaRPr lang="ru-RU" sz="1200" b="1" dirty="0">
                <a:solidFill>
                  <a:schemeClr val="bg1"/>
                </a:solidFill>
                <a:latin typeface="RF Dewi" panose="00000500000000000000" charset="-52"/>
              </a:endParaRPr>
            </a:p>
          </p:txBody>
        </p:sp>
      </p:grpSp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id="{79300CC2-C3AB-4E6B-B769-660D8C860A66}"/>
              </a:ext>
            </a:extLst>
          </p:cNvPr>
          <p:cNvSpPr/>
          <p:nvPr/>
        </p:nvSpPr>
        <p:spPr>
          <a:xfrm flipH="1">
            <a:off x="8851728" y="6586565"/>
            <a:ext cx="1626084" cy="415681"/>
          </a:xfrm>
          <a:prstGeom prst="roundRect">
            <a:avLst>
              <a:gd name="adj" fmla="val 3493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86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ru-RU" sz="1600" b="1" dirty="0">
                <a:solidFill>
                  <a:schemeClr val="bg1"/>
                </a:solidFill>
                <a:latin typeface="RF Dewi" panose="00000500000000000000" charset="-52"/>
              </a:rPr>
              <a:t>7            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RF Dewi" panose="00000500000000000000" charset="-52"/>
              </a:rPr>
              <a:t>-</a:t>
            </a:r>
            <a:endParaRPr lang="ru-RU" sz="1200" b="1" dirty="0">
              <a:solidFill>
                <a:srgbClr val="0070C0"/>
              </a:solidFill>
              <a:latin typeface="RF Dewi" panose="00000500000000000000" charset="-52"/>
            </a:endParaRPr>
          </a:p>
        </p:txBody>
      </p: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7DDB67E5-A497-48D2-9BE1-7A1F5327507E}"/>
              </a:ext>
            </a:extLst>
          </p:cNvPr>
          <p:cNvGrpSpPr/>
          <p:nvPr/>
        </p:nvGrpSpPr>
        <p:grpSpPr>
          <a:xfrm>
            <a:off x="343000" y="7034371"/>
            <a:ext cx="8317210" cy="423089"/>
            <a:chOff x="7756443" y="4078539"/>
            <a:chExt cx="5332647" cy="423089"/>
          </a:xfrm>
        </p:grpSpPr>
        <p:sp>
          <p:nvSpPr>
            <p:cNvPr id="72" name="Прямоугольник: скругленные углы 71">
              <a:extLst>
                <a:ext uri="{FF2B5EF4-FFF2-40B4-BE49-F238E27FC236}">
                  <a16:creationId xmlns:a16="http://schemas.microsoft.com/office/drawing/2014/main" id="{DA507C94-ABDA-49F9-8C37-14252C42EA06}"/>
                </a:ext>
              </a:extLst>
            </p:cNvPr>
            <p:cNvSpPr/>
            <p:nvPr/>
          </p:nvSpPr>
          <p:spPr>
            <a:xfrm flipH="1">
              <a:off x="7756443" y="4085947"/>
              <a:ext cx="4433747" cy="415681"/>
            </a:xfrm>
            <a:prstGeom prst="roundRect">
              <a:avLst>
                <a:gd name="adj" fmla="val 33048"/>
              </a:avLst>
            </a:prstGeom>
            <a:solidFill>
              <a:schemeClr val="bg1"/>
            </a:solidFill>
            <a:ln>
              <a:solidFill>
                <a:srgbClr val="086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dirty="0">
                  <a:solidFill>
                    <a:srgbClr val="086489"/>
                  </a:solidFill>
                  <a:latin typeface="RF Dewi" panose="00000500000000000000" charset="-52"/>
                </a:rPr>
                <a:t>Технические неисправности на объектах инфраструктуры, в результате которых отменен один и более поезд или допущена </a:t>
              </a:r>
              <a:r>
                <a:rPr lang="ru-RU" sz="1200" dirty="0" err="1">
                  <a:solidFill>
                    <a:srgbClr val="086489"/>
                  </a:solidFill>
                  <a:latin typeface="RF Dewi" panose="00000500000000000000" charset="-52"/>
                </a:rPr>
                <a:t>неграфиковая</a:t>
              </a:r>
              <a:r>
                <a:rPr lang="ru-RU" sz="1200" dirty="0">
                  <a:solidFill>
                    <a:srgbClr val="086489"/>
                  </a:solidFill>
                  <a:latin typeface="RF Dewi" panose="00000500000000000000" charset="-52"/>
                </a:rPr>
                <a:t> высадка пассажиров</a:t>
              </a:r>
            </a:p>
          </p:txBody>
        </p:sp>
        <p:sp>
          <p:nvSpPr>
            <p:cNvPr id="73" name="Прямоугольник: скругленные углы 72">
              <a:extLst>
                <a:ext uri="{FF2B5EF4-FFF2-40B4-BE49-F238E27FC236}">
                  <a16:creationId xmlns:a16="http://schemas.microsoft.com/office/drawing/2014/main" id="{C31671F6-D8AA-4B12-B922-BB6E3A1ADB2D}"/>
                </a:ext>
              </a:extLst>
            </p:cNvPr>
            <p:cNvSpPr/>
            <p:nvPr/>
          </p:nvSpPr>
          <p:spPr>
            <a:xfrm flipH="1">
              <a:off x="12452279" y="4078539"/>
              <a:ext cx="636811" cy="415681"/>
            </a:xfrm>
            <a:prstGeom prst="roundRect">
              <a:avLst>
                <a:gd name="adj" fmla="val 34937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86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r>
                <a:rPr lang="ru-RU" sz="1600" b="1" dirty="0">
                  <a:solidFill>
                    <a:schemeClr val="bg1"/>
                  </a:solidFill>
                  <a:latin typeface="RF Dewi" panose="00000500000000000000" charset="-52"/>
                </a:rPr>
                <a:t>180</a:t>
              </a:r>
              <a:endParaRPr lang="ru-RU" sz="1200" b="1" dirty="0">
                <a:solidFill>
                  <a:schemeClr val="bg1"/>
                </a:solidFill>
                <a:latin typeface="RF Dewi" panose="00000500000000000000" charset="-52"/>
              </a:endParaRPr>
            </a:p>
          </p:txBody>
        </p:sp>
      </p:grpSp>
      <p:sp>
        <p:nvSpPr>
          <p:cNvPr id="74" name="Прямоугольник: скругленные углы 73">
            <a:extLst>
              <a:ext uri="{FF2B5EF4-FFF2-40B4-BE49-F238E27FC236}">
                <a16:creationId xmlns:a16="http://schemas.microsoft.com/office/drawing/2014/main" id="{04748DE4-D7F8-4CB3-89A6-956558BD124A}"/>
              </a:ext>
            </a:extLst>
          </p:cNvPr>
          <p:cNvSpPr/>
          <p:nvPr/>
        </p:nvSpPr>
        <p:spPr>
          <a:xfrm flipH="1">
            <a:off x="8840353" y="7039094"/>
            <a:ext cx="1626084" cy="415681"/>
          </a:xfrm>
          <a:prstGeom prst="roundRect">
            <a:avLst>
              <a:gd name="adj" fmla="val 3493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86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ru-RU" sz="1600" b="1" dirty="0">
                <a:solidFill>
                  <a:schemeClr val="bg1"/>
                </a:solidFill>
                <a:latin typeface="RF Dewi" panose="00000500000000000000" charset="-52"/>
              </a:rPr>
              <a:t>152      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RF Dewi" panose="00000500000000000000" charset="-52"/>
              </a:rPr>
              <a:t>↓ 16 % </a:t>
            </a:r>
            <a:endParaRPr lang="ru-RU" sz="1200" b="1" dirty="0">
              <a:solidFill>
                <a:srgbClr val="0070C0"/>
              </a:solidFill>
              <a:latin typeface="RF Dewi" panose="00000500000000000000" charset="-52"/>
            </a:endParaRPr>
          </a:p>
        </p:txBody>
      </p: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AC872B79-A3A1-4F2A-A280-4E2BCEEC07B0}"/>
              </a:ext>
            </a:extLst>
          </p:cNvPr>
          <p:cNvGrpSpPr/>
          <p:nvPr/>
        </p:nvGrpSpPr>
        <p:grpSpPr>
          <a:xfrm>
            <a:off x="392607" y="1835368"/>
            <a:ext cx="8317210" cy="423089"/>
            <a:chOff x="7756443" y="4078539"/>
            <a:chExt cx="5332647" cy="423089"/>
          </a:xfrm>
        </p:grpSpPr>
        <p:sp>
          <p:nvSpPr>
            <p:cNvPr id="76" name="Прямоугольник: скругленные углы 75">
              <a:extLst>
                <a:ext uri="{FF2B5EF4-FFF2-40B4-BE49-F238E27FC236}">
                  <a16:creationId xmlns:a16="http://schemas.microsoft.com/office/drawing/2014/main" id="{9AB9CB6F-8FF7-4203-93DD-F707B4B0F857}"/>
                </a:ext>
              </a:extLst>
            </p:cNvPr>
            <p:cNvSpPr/>
            <p:nvPr/>
          </p:nvSpPr>
          <p:spPr>
            <a:xfrm flipH="1">
              <a:off x="7756443" y="4085947"/>
              <a:ext cx="4433747" cy="415681"/>
            </a:xfrm>
            <a:prstGeom prst="roundRect">
              <a:avLst>
                <a:gd name="adj" fmla="val 33048"/>
              </a:avLst>
            </a:prstGeom>
            <a:solidFill>
              <a:schemeClr val="bg1"/>
            </a:solidFill>
            <a:ln>
              <a:solidFill>
                <a:srgbClr val="086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dirty="0">
                  <a:solidFill>
                    <a:srgbClr val="086489"/>
                  </a:solidFill>
                  <a:latin typeface="RF Dewi" panose="00000500000000000000" charset="-52"/>
                </a:rPr>
                <a:t>Столкновения и сходы подвижного состава при маневрах или других передвижениях</a:t>
              </a:r>
            </a:p>
          </p:txBody>
        </p:sp>
        <p:sp>
          <p:nvSpPr>
            <p:cNvPr id="77" name="Прямоугольник: скругленные углы 76">
              <a:extLst>
                <a:ext uri="{FF2B5EF4-FFF2-40B4-BE49-F238E27FC236}">
                  <a16:creationId xmlns:a16="http://schemas.microsoft.com/office/drawing/2014/main" id="{F45BB496-ED58-470C-966D-7D7D1A8DB505}"/>
                </a:ext>
              </a:extLst>
            </p:cNvPr>
            <p:cNvSpPr/>
            <p:nvPr/>
          </p:nvSpPr>
          <p:spPr>
            <a:xfrm flipH="1">
              <a:off x="12452279" y="4078539"/>
              <a:ext cx="636811" cy="415681"/>
            </a:xfrm>
            <a:prstGeom prst="roundRect">
              <a:avLst>
                <a:gd name="adj" fmla="val 34937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86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r>
                <a:rPr lang="ru-RU" sz="1600" b="1" dirty="0">
                  <a:solidFill>
                    <a:schemeClr val="bg1"/>
                  </a:solidFill>
                  <a:latin typeface="RF Dewi" panose="00000500000000000000" charset="-52"/>
                </a:rPr>
                <a:t>2</a:t>
              </a:r>
              <a:endParaRPr lang="ru-RU" sz="1200" b="1" dirty="0">
                <a:solidFill>
                  <a:schemeClr val="bg1"/>
                </a:solidFill>
                <a:latin typeface="RF Dewi" panose="00000500000000000000" charset="-52"/>
              </a:endParaRPr>
            </a:p>
          </p:txBody>
        </p:sp>
      </p:grpSp>
      <p:sp>
        <p:nvSpPr>
          <p:cNvPr id="78" name="Прямоугольник: скругленные углы 77">
            <a:extLst>
              <a:ext uri="{FF2B5EF4-FFF2-40B4-BE49-F238E27FC236}">
                <a16:creationId xmlns:a16="http://schemas.microsoft.com/office/drawing/2014/main" id="{FBBACB90-E513-4A30-A94E-5CEA313A49C8}"/>
              </a:ext>
            </a:extLst>
          </p:cNvPr>
          <p:cNvSpPr/>
          <p:nvPr/>
        </p:nvSpPr>
        <p:spPr>
          <a:xfrm flipH="1">
            <a:off x="8906670" y="1839351"/>
            <a:ext cx="1626084" cy="415681"/>
          </a:xfrm>
          <a:prstGeom prst="roundRect">
            <a:avLst>
              <a:gd name="adj" fmla="val 3493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86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ru-RU" sz="1600" b="1" dirty="0">
                <a:solidFill>
                  <a:schemeClr val="bg1"/>
                </a:solidFill>
                <a:latin typeface="RF Dewi" panose="00000500000000000000" charset="-52"/>
              </a:rPr>
              <a:t>1              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RF Dewi" panose="00000500000000000000" charset="-52"/>
              </a:rPr>
              <a:t>↓ 50 %       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RF Dewi" panose="0000050000000000000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61374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Picture 1"/>
          <p:cNvPicPr/>
          <p:nvPr/>
        </p:nvPicPr>
        <p:blipFill>
          <a:blip r:embed="rId3" cstate="print"/>
          <a:stretch/>
        </p:blipFill>
        <p:spPr>
          <a:xfrm>
            <a:off x="449280" y="254160"/>
            <a:ext cx="9967680" cy="6833880"/>
          </a:xfrm>
          <a:prstGeom prst="rect">
            <a:avLst/>
          </a:prstGeom>
          <a:ln>
            <a:noFill/>
          </a:ln>
        </p:spPr>
      </p:pic>
      <p:pic>
        <p:nvPicPr>
          <p:cNvPr id="269" name="Picture 2"/>
          <p:cNvPicPr/>
          <p:nvPr/>
        </p:nvPicPr>
        <p:blipFill>
          <a:blip r:embed="rId4" cstate="print"/>
          <a:stretch/>
        </p:blipFill>
        <p:spPr>
          <a:xfrm>
            <a:off x="9329760" y="592200"/>
            <a:ext cx="701280" cy="651960"/>
          </a:xfrm>
          <a:prstGeom prst="rect">
            <a:avLst/>
          </a:prstGeom>
          <a:ln>
            <a:noFill/>
          </a:ln>
          <a:effectLst>
            <a:outerShdw dist="138479" dir="2700000" algn="ctr" rotWithShape="0">
              <a:srgbClr val="333333">
                <a:alpha val="66000"/>
              </a:srgbClr>
            </a:outerShdw>
          </a:effectLst>
        </p:spPr>
      </p:pic>
      <p:sp>
        <p:nvSpPr>
          <p:cNvPr id="270" name="CustomShape 1"/>
          <p:cNvSpPr/>
          <p:nvPr/>
        </p:nvSpPr>
        <p:spPr>
          <a:xfrm>
            <a:off x="3833640" y="627120"/>
            <a:ext cx="5492520" cy="30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Constantia"/>
                <a:ea typeface="Microsoft YaHei"/>
              </a:rPr>
              <a:t>Федеральная служба по надзору в сфере транспорта</a:t>
            </a:r>
            <a:endParaRPr lang="ru-RU" sz="1400" b="0" strike="noStrike" spc="-1">
              <a:latin typeface="XO Oriel"/>
            </a:endParaRPr>
          </a:p>
        </p:txBody>
      </p:sp>
      <p:pic>
        <p:nvPicPr>
          <p:cNvPr id="271" name="Picture 4"/>
          <p:cNvPicPr/>
          <p:nvPr/>
        </p:nvPicPr>
        <p:blipFill>
          <a:blip r:embed="rId5" cstate="print"/>
          <a:stretch/>
        </p:blipFill>
        <p:spPr>
          <a:xfrm>
            <a:off x="635040" y="1825560"/>
            <a:ext cx="9540360" cy="4863600"/>
          </a:xfrm>
          <a:prstGeom prst="rect">
            <a:avLst/>
          </a:prstGeom>
          <a:ln>
            <a:noFill/>
          </a:ln>
        </p:spPr>
      </p:pic>
      <p:sp>
        <p:nvSpPr>
          <p:cNvPr id="272" name="CustomShape 2"/>
          <p:cNvSpPr/>
          <p:nvPr/>
        </p:nvSpPr>
        <p:spPr>
          <a:xfrm>
            <a:off x="420840" y="1844640"/>
            <a:ext cx="9853200" cy="5189040"/>
          </a:xfrm>
          <a:prstGeom prst="rect">
            <a:avLst/>
          </a:prstGeom>
          <a:solidFill>
            <a:srgbClr val="FFFFFF">
              <a:alpha val="73000"/>
            </a:srgbClr>
          </a:solidFill>
          <a:ln w="324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 dirty="0"/>
          </a:p>
        </p:txBody>
      </p:sp>
      <p:sp>
        <p:nvSpPr>
          <p:cNvPr id="273" name="CustomShape 3"/>
          <p:cNvSpPr/>
          <p:nvPr/>
        </p:nvSpPr>
        <p:spPr>
          <a:xfrm>
            <a:off x="387360" y="6580080"/>
            <a:ext cx="2491920" cy="46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8B8B8B"/>
                </a:solidFill>
                <a:latin typeface="Arial"/>
                <a:ea typeface="Microsoft YaHei"/>
              </a:rPr>
              <a:t>8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275" name="CustomShape 5"/>
          <p:cNvSpPr/>
          <p:nvPr/>
        </p:nvSpPr>
        <p:spPr>
          <a:xfrm>
            <a:off x="555480" y="1414229"/>
            <a:ext cx="847548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240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2060"/>
                </a:solidFill>
                <a:latin typeface="Arial"/>
                <a:ea typeface="Microsoft YaHei"/>
              </a:rPr>
              <a:t>ГУП «Московский метрополитен»</a:t>
            </a:r>
            <a:endParaRPr lang="ru-RU" sz="1400" b="0" strike="noStrike" spc="-1" dirty="0">
              <a:solidFill>
                <a:srgbClr val="002060"/>
              </a:solidFill>
              <a:latin typeface="XO Oriel"/>
            </a:endParaRPr>
          </a:p>
        </p:txBody>
      </p:sp>
      <p:sp>
        <p:nvSpPr>
          <p:cNvPr id="276" name="CustomShape 6"/>
          <p:cNvSpPr/>
          <p:nvPr/>
        </p:nvSpPr>
        <p:spPr>
          <a:xfrm>
            <a:off x="502469" y="1775520"/>
            <a:ext cx="9774000" cy="496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  <a:spcAft>
                <a:spcPts val="601"/>
              </a:spcAft>
            </a:pPr>
            <a:r>
              <a:rPr lang="ru-RU" sz="1100" b="1" spc="-1" dirty="0">
                <a:solidFill>
                  <a:srgbClr val="FF0000"/>
                </a:solidFill>
                <a:ea typeface="Microsoft YaHei"/>
              </a:rPr>
              <a:t>11.</a:t>
            </a:r>
            <a:r>
              <a:rPr lang="en-US" sz="1100" b="1" spc="-1" dirty="0">
                <a:solidFill>
                  <a:srgbClr val="FF0000"/>
                </a:solidFill>
                <a:ea typeface="Microsoft YaHei"/>
              </a:rPr>
              <a:t>10</a:t>
            </a:r>
            <a:r>
              <a:rPr lang="ru-RU" sz="1100" b="1" spc="-1" dirty="0">
                <a:solidFill>
                  <a:srgbClr val="FF0000"/>
                </a:solidFill>
                <a:ea typeface="Microsoft YaHei"/>
              </a:rPr>
              <a:t>.2023г. </a:t>
            </a:r>
            <a:r>
              <a:rPr lang="ru-RU" sz="1100" b="1" spc="-1" dirty="0">
                <a:solidFill>
                  <a:srgbClr val="1F497D"/>
                </a:solidFill>
                <a:ea typeface="Microsoft YaHei"/>
              </a:rPr>
              <a:t>в 10 - 22 (</a:t>
            </a:r>
            <a:r>
              <a:rPr lang="ru-RU" sz="1100" b="1" spc="-1" dirty="0" err="1">
                <a:solidFill>
                  <a:srgbClr val="1F497D"/>
                </a:solidFill>
                <a:ea typeface="Microsoft YaHei"/>
              </a:rPr>
              <a:t>мск</a:t>
            </a:r>
            <a:r>
              <a:rPr lang="ru-RU" sz="1100" b="1" spc="-1" dirty="0">
                <a:solidFill>
                  <a:srgbClr val="1F497D"/>
                </a:solidFill>
                <a:ea typeface="Microsoft YaHei"/>
              </a:rPr>
              <a:t>) при следовании поезда № 5975 (электроподвижной состав № 0033-0034, тип «Яуза»), следовавшего </a:t>
            </a:r>
            <a:br>
              <a:rPr lang="ru-RU" sz="1100" b="1" spc="-1" dirty="0">
                <a:solidFill>
                  <a:srgbClr val="1F497D"/>
                </a:solidFill>
                <a:ea typeface="Microsoft YaHei"/>
              </a:rPr>
            </a:br>
            <a:r>
              <a:rPr lang="ru-RU" sz="1100" b="1" spc="-1" dirty="0">
                <a:solidFill>
                  <a:srgbClr val="1F497D"/>
                </a:solidFill>
                <a:ea typeface="Microsoft YaHei"/>
              </a:rPr>
              <a:t>из </a:t>
            </a:r>
            <a:r>
              <a:rPr lang="ru-RU" sz="1100" b="1" spc="-1" dirty="0" err="1">
                <a:solidFill>
                  <a:srgbClr val="1F497D"/>
                </a:solidFill>
                <a:ea typeface="Microsoft YaHei"/>
              </a:rPr>
              <a:t>электродепо</a:t>
            </a:r>
            <a:r>
              <a:rPr lang="ru-RU" sz="1100" b="1" spc="-1" dirty="0">
                <a:solidFill>
                  <a:srgbClr val="1F497D"/>
                </a:solidFill>
                <a:ea typeface="Microsoft YaHei"/>
              </a:rPr>
              <a:t> «Печатники» в </a:t>
            </a:r>
            <a:r>
              <a:rPr lang="ru-RU" sz="1100" b="1" spc="-1" dirty="0" err="1">
                <a:solidFill>
                  <a:srgbClr val="1F497D"/>
                </a:solidFill>
                <a:ea typeface="Microsoft YaHei"/>
              </a:rPr>
              <a:t>электродепо</a:t>
            </a:r>
            <a:r>
              <a:rPr lang="ru-RU" sz="1100" b="1" spc="-1" dirty="0">
                <a:solidFill>
                  <a:srgbClr val="1F497D"/>
                </a:solidFill>
                <a:ea typeface="Microsoft YaHei"/>
              </a:rPr>
              <a:t> «Измайлово» (без пассажиров), при скорости 35 км/ч допущено его столкновение с поездом № 314 маршрута № 60, находящимся на II главном пути станции «Печатники» ГУП «Московский метрополитен».</a:t>
            </a:r>
          </a:p>
          <a:p>
            <a:pPr algn="just">
              <a:lnSpc>
                <a:spcPct val="100000"/>
              </a:lnSpc>
              <a:spcAft>
                <a:spcPts val="601"/>
              </a:spcAft>
            </a:pPr>
            <a:r>
              <a:rPr lang="ru-RU" sz="1100" b="1" spc="-1" dirty="0">
                <a:solidFill>
                  <a:srgbClr val="1F497D"/>
                </a:solidFill>
                <a:ea typeface="Microsoft YaHei"/>
              </a:rPr>
              <a:t>В результате </a:t>
            </a:r>
            <a:r>
              <a:rPr lang="ru-RU" sz="1100" b="1" spc="-1" dirty="0">
                <a:solidFill>
                  <a:srgbClr val="FF0000"/>
                </a:solidFill>
                <a:ea typeface="Microsoft YaHei"/>
              </a:rPr>
              <a:t>столкновения</a:t>
            </a:r>
            <a:r>
              <a:rPr lang="ru-RU" sz="1100" b="1" spc="-1" dirty="0">
                <a:solidFill>
                  <a:srgbClr val="1F497D"/>
                </a:solidFill>
                <a:ea typeface="Microsoft YaHei"/>
              </a:rPr>
              <a:t> травмированы машинист электропоезда (предварительный диагноз – перелом голени) и 4 пассажира поезда № 314 (ушибы, ссадины), повреждены головные вагоны электропоездов.</a:t>
            </a:r>
          </a:p>
          <a:p>
            <a:pPr algn="just">
              <a:spcAft>
                <a:spcPts val="601"/>
              </a:spcAft>
            </a:pPr>
            <a:r>
              <a:rPr lang="ru-RU" sz="1100" b="1" spc="-1" dirty="0">
                <a:solidFill>
                  <a:srgbClr val="1F497D"/>
                </a:solidFill>
                <a:ea typeface="Microsoft YaHei"/>
              </a:rPr>
              <a:t>Для установления причин и обстоятельств транспортного происшествия, в соответствии с приказом Минтранса России от 15 февраля 2023 г. № 43, перевозчиком (ГУП «Московский метрополитен») была создана комиссия, в состав которой включены представители Ространснадзора (2 сотрудника МТУ Ространснадзора по ЦФО и 1 сотрудник </a:t>
            </a:r>
            <a:r>
              <a:rPr lang="ru-RU" sz="1100" b="1" spc="-1" dirty="0" err="1">
                <a:solidFill>
                  <a:srgbClr val="1F497D"/>
                </a:solidFill>
                <a:ea typeface="Microsoft YaHei"/>
              </a:rPr>
              <a:t>Госжелдорнадзора</a:t>
            </a:r>
            <a:r>
              <a:rPr lang="ru-RU" sz="1100" b="1" spc="-1" dirty="0">
                <a:solidFill>
                  <a:srgbClr val="1F497D"/>
                </a:solidFill>
                <a:ea typeface="Microsoft YaHei"/>
              </a:rPr>
              <a:t>). </a:t>
            </a:r>
            <a:endParaRPr lang="ru-RU" sz="1100" b="1" spc="-1" dirty="0">
              <a:solidFill>
                <a:srgbClr val="FF0000"/>
              </a:solidFill>
              <a:ea typeface="Microsoft YaHei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</a:pPr>
            <a:r>
              <a:rPr lang="ru-RU" sz="1100" b="1" spc="-1" dirty="0">
                <a:solidFill>
                  <a:srgbClr val="FF0000"/>
                </a:solidFill>
                <a:ea typeface="Microsoft YaHei"/>
              </a:rPr>
              <a:t>Причиной</a:t>
            </a:r>
            <a:r>
              <a:rPr lang="ru-RU" sz="1100" b="1" spc="-1" dirty="0">
                <a:solidFill>
                  <a:srgbClr val="1F497D"/>
                </a:solidFill>
                <a:ea typeface="Microsoft YaHei"/>
              </a:rPr>
              <a:t> столкновения подвижных составов явилось нарушение локомотивной бригадой порядка ведения поезда № 5975, в части активации кнопки АЛС (автоматическая локомотивная сигнализация), что привело к отключению режима автоматического регулирования скорости подвижного состава, отсутствие контроля за показаниями устройств безопасности и свободностью перегона, превышение скорости установленного скоростного режима, а также допуск у устройствам управления в кабине управления подвижным составом работников, в служебные обязанности которых не входят обязанности по управлению подвижным составом.</a:t>
            </a:r>
          </a:p>
          <a:p>
            <a:pPr algn="just">
              <a:lnSpc>
                <a:spcPct val="100000"/>
              </a:lnSpc>
              <a:spcAft>
                <a:spcPts val="601"/>
              </a:spcAft>
            </a:pPr>
            <a:r>
              <a:rPr lang="ru-RU" sz="1100" b="1" spc="-1" dirty="0">
                <a:solidFill>
                  <a:srgbClr val="1F497D"/>
                </a:solidFill>
                <a:ea typeface="Microsoft YaHei"/>
              </a:rPr>
              <a:t>По результатам проведенного расследования нарушение безопасности движения, классифицировано как  </a:t>
            </a:r>
            <a:r>
              <a:rPr lang="ru-RU" sz="1100" b="1" spc="-1" dirty="0">
                <a:solidFill>
                  <a:srgbClr val="FF0000"/>
                </a:solidFill>
                <a:ea typeface="Microsoft YaHei"/>
              </a:rPr>
              <a:t>чрезвычайная ситуация техногенного характера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.</a:t>
            </a:r>
            <a:endParaRPr lang="ru-RU" sz="1100" b="0" strike="noStrike" spc="-1" dirty="0">
              <a:latin typeface="XO Orie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</a:pPr>
            <a:endParaRPr lang="ru-RU" sz="1100" b="0" strike="noStrike" spc="-1" dirty="0">
              <a:latin typeface="XO Oriel"/>
            </a:endParaRPr>
          </a:p>
        </p:txBody>
      </p:sp>
      <p:sp>
        <p:nvSpPr>
          <p:cNvPr id="277" name="CustomShape 7"/>
          <p:cNvSpPr/>
          <p:nvPr/>
        </p:nvSpPr>
        <p:spPr>
          <a:xfrm>
            <a:off x="635040" y="4260960"/>
            <a:ext cx="9596160" cy="102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CustomShape 7"/>
          <p:cNvSpPr/>
          <p:nvPr/>
        </p:nvSpPr>
        <p:spPr>
          <a:xfrm>
            <a:off x="787440" y="4413360"/>
            <a:ext cx="9596160" cy="102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4926901-BA05-49B6-828F-142069A4A4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586" y="4755372"/>
            <a:ext cx="2003031" cy="267070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7F755E-BC08-4DF9-9943-29DB89FA20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7" r="8043"/>
          <a:stretch/>
        </p:blipFill>
        <p:spPr>
          <a:xfrm>
            <a:off x="2663204" y="5014971"/>
            <a:ext cx="2759413" cy="238998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AC6923D-CDFD-41EF-A01B-2F97F146D25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/>
          <a:stretch/>
        </p:blipFill>
        <p:spPr>
          <a:xfrm>
            <a:off x="468000" y="4794736"/>
            <a:ext cx="2099549" cy="263134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A9FBCC8-8890-4C9E-8D92-D4C8E0BCA34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" r="5706"/>
          <a:stretch/>
        </p:blipFill>
        <p:spPr>
          <a:xfrm>
            <a:off x="5612477" y="4998291"/>
            <a:ext cx="2743104" cy="238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56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96908</TotalTime>
  <Words>1156</Words>
  <Application>Microsoft Office PowerPoint</Application>
  <PresentationFormat>Произвольный</PresentationFormat>
  <Paragraphs>206</Paragraphs>
  <Slides>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</vt:i4>
      </vt:variant>
    </vt:vector>
  </HeadingPairs>
  <TitlesOfParts>
    <vt:vector size="20" baseType="lpstr">
      <vt:lpstr>Microsoft YaHei</vt:lpstr>
      <vt:lpstr>Arial</vt:lpstr>
      <vt:lpstr>Calibri</vt:lpstr>
      <vt:lpstr>Constantia</vt:lpstr>
      <vt:lpstr>DejaVu Sans</vt:lpstr>
      <vt:lpstr>RF Dewi</vt:lpstr>
      <vt:lpstr>Symbol</vt:lpstr>
      <vt:lpstr>Times New Roman</vt:lpstr>
      <vt:lpstr>Verdana</vt:lpstr>
      <vt:lpstr>Wingdings</vt:lpstr>
      <vt:lpstr>XO Oriel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Степанова Елена Станиславовна</dc:creator>
  <cp:lastModifiedBy>Нестеркина Галина Сергеевна</cp:lastModifiedBy>
  <cp:revision>1633</cp:revision>
  <cp:lastPrinted>2023-11-09T14:02:18Z</cp:lastPrinted>
  <dcterms:created xsi:type="dcterms:W3CDTF">2017-02-02T03:52:01Z</dcterms:created>
  <dcterms:modified xsi:type="dcterms:W3CDTF">2024-03-04T13:06:22Z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10</vt:i4>
  </property>
</Properties>
</file>